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48" r:id="rId2"/>
  </p:sldMasterIdLst>
  <p:notesMasterIdLst>
    <p:notesMasterId r:id="rId36"/>
  </p:notesMasterIdLst>
  <p:sldIdLst>
    <p:sldId id="282" r:id="rId3"/>
    <p:sldId id="283" r:id="rId4"/>
    <p:sldId id="284" r:id="rId5"/>
    <p:sldId id="285" r:id="rId6"/>
    <p:sldId id="286" r:id="rId7"/>
    <p:sldId id="257" r:id="rId8"/>
    <p:sldId id="258" r:id="rId9"/>
    <p:sldId id="287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81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9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ltave\Downloads\Exporta&#231;&#227;o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[Exportação.xlsx]Planilha3!Tabela dinâmica10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 lvl="1" algn="ctr" rtl="0">
              <a:defRPr sz="1600" b="1" i="0" u="none" strike="noStrike" kern="120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Soma de 2022 - Valor FOB (US$) por Município</a:t>
            </a:r>
          </a:p>
        </c:rich>
      </c:tx>
      <c:layout>
        <c:manualLayout>
          <c:xMode val="edge"/>
          <c:yMode val="edge"/>
          <c:x val="0.1749233220847394"/>
          <c:y val="7.08536134935824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lvl="1" algn="ctr" rtl="0">
            <a:defRPr sz="1600" b="1" i="0" u="none" strike="noStrike" kern="1200" baseline="0">
              <a:solidFill>
                <a:srgbClr val="FFFFFF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869203849518809"/>
          <c:y val="0.27717373869932921"/>
          <c:w val="0.82686351706036743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Planilha3!$B$3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2.3809523809523812E-3"/>
                  <c:y val="-3.33524106120692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341-43E4-BFBB-A41EC1F14483}"/>
                </c:ext>
              </c:extLst>
            </c:dLbl>
            <c:dLbl>
              <c:idx val="1"/>
              <c:layout>
                <c:manualLayout>
                  <c:x val="-1.4285714285714285E-2"/>
                  <c:y val="-5.479324600554235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341-43E4-BFBB-A41EC1F14483}"/>
                </c:ext>
              </c:extLst>
            </c:dLbl>
            <c:dLbl>
              <c:idx val="2"/>
              <c:layout>
                <c:manualLayout>
                  <c:x val="2.3662542182227218E-2"/>
                  <c:y val="-7.8616396442734673E-2"/>
                </c:manualLayout>
              </c:layout>
              <c:tx>
                <c:rich>
                  <a:bodyPr/>
                  <a:lstStyle/>
                  <a:p>
                    <a:fld id="{05DBC56D-FBDA-45DC-8FA6-3E7BEFFD5CAA}" type="VALUE">
                      <a:rPr lang="en-US" sz="1200" baseline="0"/>
                      <a:pPr/>
                      <a:t>[VALOR]</a:t>
                    </a:fld>
                    <a:endParaRPr lang="pt-BR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47975253093363"/>
                      <c:h val="0.1111708253070888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341-43E4-BFBB-A41EC1F144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Planilha3!$A$4:$A$6</c:f>
              <c:strCache>
                <c:ptCount val="3"/>
                <c:pt idx="0">
                  <c:v>Caçapava - SP</c:v>
                </c:pt>
                <c:pt idx="1">
                  <c:v>Jacareí - SP</c:v>
                </c:pt>
                <c:pt idx="2">
                  <c:v>Taubaté - SP</c:v>
                </c:pt>
              </c:strCache>
            </c:strRef>
          </c:cat>
          <c:val>
            <c:numRef>
              <c:f>Planilha3!$B$4:$B$6</c:f>
              <c:numCache>
                <c:formatCode>_-[$$-409]* #,##0.00_ ;_-[$$-409]* \-#,##0.00\ ;_-[$$-409]* "-"??_ ;_-@_ </c:formatCode>
                <c:ptCount val="3"/>
                <c:pt idx="0">
                  <c:v>5332556</c:v>
                </c:pt>
                <c:pt idx="1">
                  <c:v>11081198</c:v>
                </c:pt>
                <c:pt idx="2">
                  <c:v>10514632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0C-4143-B667-56178FDAB1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62758320"/>
        <c:axId val="1062753328"/>
      </c:barChart>
      <c:catAx>
        <c:axId val="106275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2753328"/>
        <c:crosses val="autoZero"/>
        <c:auto val="1"/>
        <c:lblAlgn val="ctr"/>
        <c:lblOffset val="100"/>
        <c:noMultiLvlLbl val="0"/>
      </c:catAx>
      <c:valAx>
        <c:axId val="106275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62758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269A07-6B22-4DC5-AFFD-86D9F8D20345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2AD4B0-4318-4B31-8D3F-81EA4D4CAFD7}">
      <dgm:prSet/>
      <dgm:spPr/>
      <dgm:t>
        <a:bodyPr/>
        <a:lstStyle/>
        <a:p>
          <a:r>
            <a:rPr lang="pt-BR" dirty="0"/>
            <a:t>Foi uma das principais regiões produtoras de café para exportação no século XIX, e no século seguinte, a região se destacou, também, na pecuária destinada especialmente para a produção de leite. </a:t>
          </a:r>
          <a:endParaRPr lang="en-US" dirty="0"/>
        </a:p>
      </dgm:t>
    </dgm:pt>
    <dgm:pt modelId="{F29754FF-204F-4CDA-8FE9-E63E781A2182}" type="parTrans" cxnId="{5C5C36D6-928A-48D6-93BA-936BF12AD5C9}">
      <dgm:prSet/>
      <dgm:spPr/>
      <dgm:t>
        <a:bodyPr/>
        <a:lstStyle/>
        <a:p>
          <a:endParaRPr lang="en-US"/>
        </a:p>
      </dgm:t>
    </dgm:pt>
    <dgm:pt modelId="{70723F48-3DB1-4D86-A687-B96EA553E33E}" type="sibTrans" cxnId="{5C5C36D6-928A-48D6-93BA-936BF12AD5C9}">
      <dgm:prSet/>
      <dgm:spPr/>
      <dgm:t>
        <a:bodyPr/>
        <a:lstStyle/>
        <a:p>
          <a:endParaRPr lang="en-US"/>
        </a:p>
      </dgm:t>
    </dgm:pt>
    <dgm:pt modelId="{180BCFC2-9084-4894-91C9-2158FCCF696E}">
      <dgm:prSet/>
      <dgm:spPr/>
      <dgm:t>
        <a:bodyPr/>
        <a:lstStyle/>
        <a:p>
          <a:r>
            <a:rPr lang="pt-BR"/>
            <a:t>O Polo Vale do Paraíba, constituído de 39 municípios,  possui PIB de US$ 16,87 milhões (o PIB estadual é de US$ 296,4 milhões), segundo o IBGE e o Seade.</a:t>
          </a:r>
          <a:endParaRPr lang="en-US"/>
        </a:p>
      </dgm:t>
    </dgm:pt>
    <dgm:pt modelId="{3A4014F4-5B2B-4EE1-B7F8-9D5C03A45336}" type="parTrans" cxnId="{5247A98B-EF69-4B63-B770-271F4871E042}">
      <dgm:prSet/>
      <dgm:spPr/>
      <dgm:t>
        <a:bodyPr/>
        <a:lstStyle/>
        <a:p>
          <a:endParaRPr lang="en-US"/>
        </a:p>
      </dgm:t>
    </dgm:pt>
    <dgm:pt modelId="{76C4BEE8-C6CA-49FC-803A-8623261AC2CC}" type="sibTrans" cxnId="{5247A98B-EF69-4B63-B770-271F4871E042}">
      <dgm:prSet/>
      <dgm:spPr/>
      <dgm:t>
        <a:bodyPr/>
        <a:lstStyle/>
        <a:p>
          <a:endParaRPr lang="en-US"/>
        </a:p>
      </dgm:t>
    </dgm:pt>
    <dgm:pt modelId="{829AF4EC-3502-4F2A-ABE0-A5EB90C5ED6B}" type="pres">
      <dgm:prSet presAssocID="{9E269A07-6B22-4DC5-AFFD-86D9F8D2034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293AE3-754A-452B-B8F8-752379C1BD7E}" type="pres">
      <dgm:prSet presAssocID="{4E2AD4B0-4318-4B31-8D3F-81EA4D4CAFD7}" presName="hierRoot1" presStyleCnt="0"/>
      <dgm:spPr/>
    </dgm:pt>
    <dgm:pt modelId="{194BC0E9-C80D-4125-8990-C119FBB9113D}" type="pres">
      <dgm:prSet presAssocID="{4E2AD4B0-4318-4B31-8D3F-81EA4D4CAFD7}" presName="composite" presStyleCnt="0"/>
      <dgm:spPr/>
    </dgm:pt>
    <dgm:pt modelId="{CD251BA3-2944-4D3C-8C68-E5133C21A43A}" type="pres">
      <dgm:prSet presAssocID="{4E2AD4B0-4318-4B31-8D3F-81EA4D4CAFD7}" presName="background" presStyleLbl="node0" presStyleIdx="0" presStyleCnt="2"/>
      <dgm:spPr/>
    </dgm:pt>
    <dgm:pt modelId="{5A947295-BCB3-440E-86B2-77521769E783}" type="pres">
      <dgm:prSet presAssocID="{4E2AD4B0-4318-4B31-8D3F-81EA4D4CAFD7}" presName="text" presStyleLbl="fgAcc0" presStyleIdx="0" presStyleCnt="2">
        <dgm:presLayoutVars>
          <dgm:chPref val="3"/>
        </dgm:presLayoutVars>
      </dgm:prSet>
      <dgm:spPr/>
    </dgm:pt>
    <dgm:pt modelId="{7F925C99-49CA-4EAC-AD26-2FB544EC6485}" type="pres">
      <dgm:prSet presAssocID="{4E2AD4B0-4318-4B31-8D3F-81EA4D4CAFD7}" presName="hierChild2" presStyleCnt="0"/>
      <dgm:spPr/>
    </dgm:pt>
    <dgm:pt modelId="{16A367CB-F15A-44E4-A663-0629CC42478F}" type="pres">
      <dgm:prSet presAssocID="{180BCFC2-9084-4894-91C9-2158FCCF696E}" presName="hierRoot1" presStyleCnt="0"/>
      <dgm:spPr/>
    </dgm:pt>
    <dgm:pt modelId="{B7885228-02BD-4685-9C6B-AC64C901B82A}" type="pres">
      <dgm:prSet presAssocID="{180BCFC2-9084-4894-91C9-2158FCCF696E}" presName="composite" presStyleCnt="0"/>
      <dgm:spPr/>
    </dgm:pt>
    <dgm:pt modelId="{970BDA13-59C2-40AA-94D9-DEA93DA2FD74}" type="pres">
      <dgm:prSet presAssocID="{180BCFC2-9084-4894-91C9-2158FCCF696E}" presName="background" presStyleLbl="node0" presStyleIdx="1" presStyleCnt="2"/>
      <dgm:spPr/>
    </dgm:pt>
    <dgm:pt modelId="{6F2A2947-A0F9-4D45-992C-88B3BBCEBE49}" type="pres">
      <dgm:prSet presAssocID="{180BCFC2-9084-4894-91C9-2158FCCF696E}" presName="text" presStyleLbl="fgAcc0" presStyleIdx="1" presStyleCnt="2">
        <dgm:presLayoutVars>
          <dgm:chPref val="3"/>
        </dgm:presLayoutVars>
      </dgm:prSet>
      <dgm:spPr/>
    </dgm:pt>
    <dgm:pt modelId="{CA8B8654-67B0-4EED-A175-EE1011305828}" type="pres">
      <dgm:prSet presAssocID="{180BCFC2-9084-4894-91C9-2158FCCF696E}" presName="hierChild2" presStyleCnt="0"/>
      <dgm:spPr/>
    </dgm:pt>
  </dgm:ptLst>
  <dgm:cxnLst>
    <dgm:cxn modelId="{5247A98B-EF69-4B63-B770-271F4871E042}" srcId="{9E269A07-6B22-4DC5-AFFD-86D9F8D20345}" destId="{180BCFC2-9084-4894-91C9-2158FCCF696E}" srcOrd="1" destOrd="0" parTransId="{3A4014F4-5B2B-4EE1-B7F8-9D5C03A45336}" sibTransId="{76C4BEE8-C6CA-49FC-803A-8623261AC2CC}"/>
    <dgm:cxn modelId="{667CB692-26BF-45FD-9A91-805C701672C9}" type="presOf" srcId="{9E269A07-6B22-4DC5-AFFD-86D9F8D20345}" destId="{829AF4EC-3502-4F2A-ABE0-A5EB90C5ED6B}" srcOrd="0" destOrd="0" presId="urn:microsoft.com/office/officeart/2005/8/layout/hierarchy1"/>
    <dgm:cxn modelId="{00E28ECD-4723-4E5A-8DF9-E52B72C691AA}" type="presOf" srcId="{180BCFC2-9084-4894-91C9-2158FCCF696E}" destId="{6F2A2947-A0F9-4D45-992C-88B3BBCEBE49}" srcOrd="0" destOrd="0" presId="urn:microsoft.com/office/officeart/2005/8/layout/hierarchy1"/>
    <dgm:cxn modelId="{5C5C36D6-928A-48D6-93BA-936BF12AD5C9}" srcId="{9E269A07-6B22-4DC5-AFFD-86D9F8D20345}" destId="{4E2AD4B0-4318-4B31-8D3F-81EA4D4CAFD7}" srcOrd="0" destOrd="0" parTransId="{F29754FF-204F-4CDA-8FE9-E63E781A2182}" sibTransId="{70723F48-3DB1-4D86-A687-B96EA553E33E}"/>
    <dgm:cxn modelId="{BCD91CD7-D1E6-4E65-9756-B577A0BDF21E}" type="presOf" srcId="{4E2AD4B0-4318-4B31-8D3F-81EA4D4CAFD7}" destId="{5A947295-BCB3-440E-86B2-77521769E783}" srcOrd="0" destOrd="0" presId="urn:microsoft.com/office/officeart/2005/8/layout/hierarchy1"/>
    <dgm:cxn modelId="{C3955589-6E1B-4E82-91DC-BC5153B7EDD3}" type="presParOf" srcId="{829AF4EC-3502-4F2A-ABE0-A5EB90C5ED6B}" destId="{1E293AE3-754A-452B-B8F8-752379C1BD7E}" srcOrd="0" destOrd="0" presId="urn:microsoft.com/office/officeart/2005/8/layout/hierarchy1"/>
    <dgm:cxn modelId="{EB9B62F7-BE08-4F69-883B-E1AD93D0BF6F}" type="presParOf" srcId="{1E293AE3-754A-452B-B8F8-752379C1BD7E}" destId="{194BC0E9-C80D-4125-8990-C119FBB9113D}" srcOrd="0" destOrd="0" presId="urn:microsoft.com/office/officeart/2005/8/layout/hierarchy1"/>
    <dgm:cxn modelId="{A1D2649E-5245-4C70-8A9B-BF56B219F4BC}" type="presParOf" srcId="{194BC0E9-C80D-4125-8990-C119FBB9113D}" destId="{CD251BA3-2944-4D3C-8C68-E5133C21A43A}" srcOrd="0" destOrd="0" presId="urn:microsoft.com/office/officeart/2005/8/layout/hierarchy1"/>
    <dgm:cxn modelId="{6ABF8F3C-B4B0-4C1C-9C81-1F44CDF068DB}" type="presParOf" srcId="{194BC0E9-C80D-4125-8990-C119FBB9113D}" destId="{5A947295-BCB3-440E-86B2-77521769E783}" srcOrd="1" destOrd="0" presId="urn:microsoft.com/office/officeart/2005/8/layout/hierarchy1"/>
    <dgm:cxn modelId="{1BCF9CAA-35D0-435A-B76A-23C40FCC2C3A}" type="presParOf" srcId="{1E293AE3-754A-452B-B8F8-752379C1BD7E}" destId="{7F925C99-49CA-4EAC-AD26-2FB544EC6485}" srcOrd="1" destOrd="0" presId="urn:microsoft.com/office/officeart/2005/8/layout/hierarchy1"/>
    <dgm:cxn modelId="{E784108E-8BDE-487C-A29B-F392CBBE724E}" type="presParOf" srcId="{829AF4EC-3502-4F2A-ABE0-A5EB90C5ED6B}" destId="{16A367CB-F15A-44E4-A663-0629CC42478F}" srcOrd="1" destOrd="0" presId="urn:microsoft.com/office/officeart/2005/8/layout/hierarchy1"/>
    <dgm:cxn modelId="{1A1342C2-D7AD-4C11-9425-322BC97344EF}" type="presParOf" srcId="{16A367CB-F15A-44E4-A663-0629CC42478F}" destId="{B7885228-02BD-4685-9C6B-AC64C901B82A}" srcOrd="0" destOrd="0" presId="urn:microsoft.com/office/officeart/2005/8/layout/hierarchy1"/>
    <dgm:cxn modelId="{83E4806F-E0CE-45D5-B447-C92437170E46}" type="presParOf" srcId="{B7885228-02BD-4685-9C6B-AC64C901B82A}" destId="{970BDA13-59C2-40AA-94D9-DEA93DA2FD74}" srcOrd="0" destOrd="0" presId="urn:microsoft.com/office/officeart/2005/8/layout/hierarchy1"/>
    <dgm:cxn modelId="{F1B4972B-0BF5-4C1B-8776-79F51E38A199}" type="presParOf" srcId="{B7885228-02BD-4685-9C6B-AC64C901B82A}" destId="{6F2A2947-A0F9-4D45-992C-88B3BBCEBE49}" srcOrd="1" destOrd="0" presId="urn:microsoft.com/office/officeart/2005/8/layout/hierarchy1"/>
    <dgm:cxn modelId="{A232F14D-E0BE-4D69-87D8-B9EDAA45C022}" type="presParOf" srcId="{16A367CB-F15A-44E4-A663-0629CC42478F}" destId="{CA8B8654-67B0-4EED-A175-EE10113058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1ACFF1-306D-4164-A8AB-05263D2146E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6BD781-66D3-4E45-90BE-4F4D7C94E890}">
      <dgm:prSet/>
      <dgm:spPr/>
      <dgm:t>
        <a:bodyPr/>
        <a:lstStyle/>
        <a:p>
          <a:r>
            <a:rPr lang="en-US"/>
            <a:t>Descascador</a:t>
          </a:r>
        </a:p>
      </dgm:t>
    </dgm:pt>
    <dgm:pt modelId="{DB3979BB-3B3F-4608-A31E-87F880C54670}" type="parTrans" cxnId="{C116AAE2-BD61-4741-88E7-504FC9126505}">
      <dgm:prSet/>
      <dgm:spPr/>
      <dgm:t>
        <a:bodyPr/>
        <a:lstStyle/>
        <a:p>
          <a:endParaRPr lang="en-US"/>
        </a:p>
      </dgm:t>
    </dgm:pt>
    <dgm:pt modelId="{52E40863-92FE-457C-A5C0-06A43DD079BE}" type="sibTrans" cxnId="{C116AAE2-BD61-4741-88E7-504FC9126505}">
      <dgm:prSet/>
      <dgm:spPr/>
      <dgm:t>
        <a:bodyPr/>
        <a:lstStyle/>
        <a:p>
          <a:endParaRPr lang="en-US"/>
        </a:p>
      </dgm:t>
    </dgm:pt>
    <dgm:pt modelId="{431ACAC8-5B91-49CB-8DA7-5D7DFF839D00}">
      <dgm:prSet/>
      <dgm:spPr/>
      <dgm:t>
        <a:bodyPr/>
        <a:lstStyle/>
        <a:p>
          <a:r>
            <a:rPr lang="en-US"/>
            <a:t>Retirada da casca;</a:t>
          </a:r>
        </a:p>
      </dgm:t>
    </dgm:pt>
    <dgm:pt modelId="{55EBAA28-9914-4A8F-9BDE-767F4C64FC3C}" type="parTrans" cxnId="{E29F0992-FA5D-4341-95DC-9DCB6BB15968}">
      <dgm:prSet/>
      <dgm:spPr/>
      <dgm:t>
        <a:bodyPr/>
        <a:lstStyle/>
        <a:p>
          <a:endParaRPr lang="en-US"/>
        </a:p>
      </dgm:t>
    </dgm:pt>
    <dgm:pt modelId="{AFD183D2-80BD-4F87-9710-BBE3DE10B46A}" type="sibTrans" cxnId="{E29F0992-FA5D-4341-95DC-9DCB6BB15968}">
      <dgm:prSet/>
      <dgm:spPr/>
      <dgm:t>
        <a:bodyPr/>
        <a:lstStyle/>
        <a:p>
          <a:endParaRPr lang="en-US"/>
        </a:p>
      </dgm:t>
    </dgm:pt>
    <dgm:pt modelId="{AA2D88EF-BFFE-4FE7-89DF-5825D48C02AF}">
      <dgm:prSet/>
      <dgm:spPr/>
      <dgm:t>
        <a:bodyPr/>
        <a:lstStyle/>
        <a:p>
          <a:r>
            <a:rPr lang="en-US"/>
            <a:t>Atrito entre dois roletes de borracha;</a:t>
          </a:r>
        </a:p>
      </dgm:t>
    </dgm:pt>
    <dgm:pt modelId="{B3654D63-7807-428F-8791-7E5624F0AFEE}" type="parTrans" cxnId="{BBEF51EC-064D-4FD4-9DF3-6D5C482B3594}">
      <dgm:prSet/>
      <dgm:spPr/>
      <dgm:t>
        <a:bodyPr/>
        <a:lstStyle/>
        <a:p>
          <a:endParaRPr lang="en-US"/>
        </a:p>
      </dgm:t>
    </dgm:pt>
    <dgm:pt modelId="{8F8FEA8A-9A20-4475-ACD3-50840E1AEE7E}" type="sibTrans" cxnId="{BBEF51EC-064D-4FD4-9DF3-6D5C482B3594}">
      <dgm:prSet/>
      <dgm:spPr/>
      <dgm:t>
        <a:bodyPr/>
        <a:lstStyle/>
        <a:p>
          <a:endParaRPr lang="en-US"/>
        </a:p>
      </dgm:t>
    </dgm:pt>
    <dgm:pt modelId="{2CED73EC-CF13-4446-9F8A-00AFBD6CBE3C}">
      <dgm:prSet/>
      <dgm:spPr/>
      <dgm:t>
        <a:bodyPr/>
        <a:lstStyle/>
        <a:p>
          <a:r>
            <a:rPr lang="en-US"/>
            <a:t>90% de descasque;</a:t>
          </a:r>
        </a:p>
      </dgm:t>
    </dgm:pt>
    <dgm:pt modelId="{B0C7F148-DA2F-4137-84DE-EEA38B3BD163}" type="parTrans" cxnId="{00760028-3DCA-416C-8520-62012B12CF9E}">
      <dgm:prSet/>
      <dgm:spPr/>
      <dgm:t>
        <a:bodyPr/>
        <a:lstStyle/>
        <a:p>
          <a:endParaRPr lang="en-US"/>
        </a:p>
      </dgm:t>
    </dgm:pt>
    <dgm:pt modelId="{B014DDE8-BBE3-4B69-A25B-9DA3583D6128}" type="sibTrans" cxnId="{00760028-3DCA-416C-8520-62012B12CF9E}">
      <dgm:prSet/>
      <dgm:spPr/>
      <dgm:t>
        <a:bodyPr/>
        <a:lstStyle/>
        <a:p>
          <a:endParaRPr lang="en-US"/>
        </a:p>
      </dgm:t>
    </dgm:pt>
    <dgm:pt modelId="{F27D5891-89AF-4249-B0DA-9C6EF60E62C4}">
      <dgm:prSet/>
      <dgm:spPr/>
      <dgm:t>
        <a:bodyPr/>
        <a:lstStyle/>
        <a:p>
          <a:r>
            <a:rPr lang="en-US"/>
            <a:t>Câmara de ar;</a:t>
          </a:r>
        </a:p>
      </dgm:t>
    </dgm:pt>
    <dgm:pt modelId="{DFF72CEE-FE82-457C-BF28-D66E81084A16}" type="parTrans" cxnId="{FDB48681-BDB3-46E0-A96E-73AB05266410}">
      <dgm:prSet/>
      <dgm:spPr/>
      <dgm:t>
        <a:bodyPr/>
        <a:lstStyle/>
        <a:p>
          <a:endParaRPr lang="en-US"/>
        </a:p>
      </dgm:t>
    </dgm:pt>
    <dgm:pt modelId="{164C9A18-3796-48C6-9ED0-B982AC74F4C9}" type="sibTrans" cxnId="{FDB48681-BDB3-46E0-A96E-73AB05266410}">
      <dgm:prSet/>
      <dgm:spPr/>
      <dgm:t>
        <a:bodyPr/>
        <a:lstStyle/>
        <a:p>
          <a:endParaRPr lang="en-US"/>
        </a:p>
      </dgm:t>
    </dgm:pt>
    <dgm:pt modelId="{7227566F-0E84-4D0F-8E5C-66C0F51A9B77}">
      <dgm:prSet/>
      <dgm:spPr/>
      <dgm:t>
        <a:bodyPr/>
        <a:lstStyle/>
        <a:p>
          <a:r>
            <a:rPr lang="en-US"/>
            <a:t>Grão descascado (Integral)</a:t>
          </a:r>
        </a:p>
      </dgm:t>
    </dgm:pt>
    <dgm:pt modelId="{2C6E90B7-DFAF-42DE-A989-8AE07571EDE8}" type="parTrans" cxnId="{7F63FDD2-9F5F-45E8-8617-9FEEAEFD5795}">
      <dgm:prSet/>
      <dgm:spPr/>
      <dgm:t>
        <a:bodyPr/>
        <a:lstStyle/>
        <a:p>
          <a:endParaRPr lang="en-US"/>
        </a:p>
      </dgm:t>
    </dgm:pt>
    <dgm:pt modelId="{4143B733-1CBF-460C-9F95-EF8675C77C89}" type="sibTrans" cxnId="{7F63FDD2-9F5F-45E8-8617-9FEEAEFD5795}">
      <dgm:prSet/>
      <dgm:spPr/>
      <dgm:t>
        <a:bodyPr/>
        <a:lstStyle/>
        <a:p>
          <a:endParaRPr lang="en-US"/>
        </a:p>
      </dgm:t>
    </dgm:pt>
    <dgm:pt modelId="{43239596-276D-4827-A714-E295617D0C2F}" type="pres">
      <dgm:prSet presAssocID="{0C1ACFF1-306D-4164-A8AB-05263D2146E1}" presName="linear" presStyleCnt="0">
        <dgm:presLayoutVars>
          <dgm:animLvl val="lvl"/>
          <dgm:resizeHandles val="exact"/>
        </dgm:presLayoutVars>
      </dgm:prSet>
      <dgm:spPr/>
    </dgm:pt>
    <dgm:pt modelId="{1A39CCBA-20A9-4868-9A5B-148BD300EE5C}" type="pres">
      <dgm:prSet presAssocID="{726BD781-66D3-4E45-90BE-4F4D7C94E89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522A041-ED9E-4413-8DC8-562F3563A51D}" type="pres">
      <dgm:prSet presAssocID="{726BD781-66D3-4E45-90BE-4F4D7C94E89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110020D-8D7B-4821-92E0-45788FBBE709}" type="presOf" srcId="{F27D5891-89AF-4249-B0DA-9C6EF60E62C4}" destId="{C522A041-ED9E-4413-8DC8-562F3563A51D}" srcOrd="0" destOrd="3" presId="urn:microsoft.com/office/officeart/2005/8/layout/vList2"/>
    <dgm:cxn modelId="{70B06B24-FBA9-4A2F-8759-D2AAD21E6DAC}" type="presOf" srcId="{2CED73EC-CF13-4446-9F8A-00AFBD6CBE3C}" destId="{C522A041-ED9E-4413-8DC8-562F3563A51D}" srcOrd="0" destOrd="2" presId="urn:microsoft.com/office/officeart/2005/8/layout/vList2"/>
    <dgm:cxn modelId="{00760028-3DCA-416C-8520-62012B12CF9E}" srcId="{726BD781-66D3-4E45-90BE-4F4D7C94E890}" destId="{2CED73EC-CF13-4446-9F8A-00AFBD6CBE3C}" srcOrd="2" destOrd="0" parTransId="{B0C7F148-DA2F-4137-84DE-EEA38B3BD163}" sibTransId="{B014DDE8-BBE3-4B69-A25B-9DA3583D6128}"/>
    <dgm:cxn modelId="{9C228A42-3BE8-402F-9D0C-7FF7552DA86D}" type="presOf" srcId="{7227566F-0E84-4D0F-8E5C-66C0F51A9B77}" destId="{C522A041-ED9E-4413-8DC8-562F3563A51D}" srcOrd="0" destOrd="4" presId="urn:microsoft.com/office/officeart/2005/8/layout/vList2"/>
    <dgm:cxn modelId="{143A4D67-BCDD-4169-B302-47A9143E2BF4}" type="presOf" srcId="{AA2D88EF-BFFE-4FE7-89DF-5825D48C02AF}" destId="{C522A041-ED9E-4413-8DC8-562F3563A51D}" srcOrd="0" destOrd="1" presId="urn:microsoft.com/office/officeart/2005/8/layout/vList2"/>
    <dgm:cxn modelId="{59AB6F78-B846-4396-A3C5-62A35B929EE7}" type="presOf" srcId="{0C1ACFF1-306D-4164-A8AB-05263D2146E1}" destId="{43239596-276D-4827-A714-E295617D0C2F}" srcOrd="0" destOrd="0" presId="urn:microsoft.com/office/officeart/2005/8/layout/vList2"/>
    <dgm:cxn modelId="{FDB48681-BDB3-46E0-A96E-73AB05266410}" srcId="{726BD781-66D3-4E45-90BE-4F4D7C94E890}" destId="{F27D5891-89AF-4249-B0DA-9C6EF60E62C4}" srcOrd="3" destOrd="0" parTransId="{DFF72CEE-FE82-457C-BF28-D66E81084A16}" sibTransId="{164C9A18-3796-48C6-9ED0-B982AC74F4C9}"/>
    <dgm:cxn modelId="{E29F0992-FA5D-4341-95DC-9DCB6BB15968}" srcId="{726BD781-66D3-4E45-90BE-4F4D7C94E890}" destId="{431ACAC8-5B91-49CB-8DA7-5D7DFF839D00}" srcOrd="0" destOrd="0" parTransId="{55EBAA28-9914-4A8F-9BDE-767F4C64FC3C}" sibTransId="{AFD183D2-80BD-4F87-9710-BBE3DE10B46A}"/>
    <dgm:cxn modelId="{7F63FDD2-9F5F-45E8-8617-9FEEAEFD5795}" srcId="{726BD781-66D3-4E45-90BE-4F4D7C94E890}" destId="{7227566F-0E84-4D0F-8E5C-66C0F51A9B77}" srcOrd="4" destOrd="0" parTransId="{2C6E90B7-DFAF-42DE-A989-8AE07571EDE8}" sibTransId="{4143B733-1CBF-460C-9F95-EF8675C77C89}"/>
    <dgm:cxn modelId="{1C0023E1-881F-422A-A065-2846422818DA}" type="presOf" srcId="{726BD781-66D3-4E45-90BE-4F4D7C94E890}" destId="{1A39CCBA-20A9-4868-9A5B-148BD300EE5C}" srcOrd="0" destOrd="0" presId="urn:microsoft.com/office/officeart/2005/8/layout/vList2"/>
    <dgm:cxn modelId="{C116AAE2-BD61-4741-88E7-504FC9126505}" srcId="{0C1ACFF1-306D-4164-A8AB-05263D2146E1}" destId="{726BD781-66D3-4E45-90BE-4F4D7C94E890}" srcOrd="0" destOrd="0" parTransId="{DB3979BB-3B3F-4608-A31E-87F880C54670}" sibTransId="{52E40863-92FE-457C-A5C0-06A43DD079BE}"/>
    <dgm:cxn modelId="{C11A70E4-DE29-4A43-95D7-EDC49C62FB62}" type="presOf" srcId="{431ACAC8-5B91-49CB-8DA7-5D7DFF839D00}" destId="{C522A041-ED9E-4413-8DC8-562F3563A51D}" srcOrd="0" destOrd="0" presId="urn:microsoft.com/office/officeart/2005/8/layout/vList2"/>
    <dgm:cxn modelId="{BBEF51EC-064D-4FD4-9DF3-6D5C482B3594}" srcId="{726BD781-66D3-4E45-90BE-4F4D7C94E890}" destId="{AA2D88EF-BFFE-4FE7-89DF-5825D48C02AF}" srcOrd="1" destOrd="0" parTransId="{B3654D63-7807-428F-8791-7E5624F0AFEE}" sibTransId="{8F8FEA8A-9A20-4475-ACD3-50840E1AEE7E}"/>
    <dgm:cxn modelId="{3D20AC3F-0966-4BF4-A660-0099573A8B29}" type="presParOf" srcId="{43239596-276D-4827-A714-E295617D0C2F}" destId="{1A39CCBA-20A9-4868-9A5B-148BD300EE5C}" srcOrd="0" destOrd="0" presId="urn:microsoft.com/office/officeart/2005/8/layout/vList2"/>
    <dgm:cxn modelId="{DB1012CE-A6BB-4CA7-9E12-AEBC592E489D}" type="presParOf" srcId="{43239596-276D-4827-A714-E295617D0C2F}" destId="{C522A041-ED9E-4413-8DC8-562F3563A51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51BA3-2944-4D3C-8C68-E5133C21A43A}">
      <dsp:nvSpPr>
        <dsp:cNvPr id="0" name=""/>
        <dsp:cNvSpPr/>
      </dsp:nvSpPr>
      <dsp:spPr>
        <a:xfrm>
          <a:off x="669804" y="1182"/>
          <a:ext cx="3932567" cy="249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47295-BCB3-440E-86B2-77521769E783}">
      <dsp:nvSpPr>
        <dsp:cNvPr id="0" name=""/>
        <dsp:cNvSpPr/>
      </dsp:nvSpPr>
      <dsp:spPr>
        <a:xfrm>
          <a:off x="1106756" y="416287"/>
          <a:ext cx="3932567" cy="2497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Foi uma das principais regiões produtoras de café para exportação no século XIX, e no século seguinte, a região se destacou, também, na pecuária destinada especialmente para a produção de leite. </a:t>
          </a:r>
          <a:endParaRPr lang="en-US" sz="1900" kern="1200" dirty="0"/>
        </a:p>
      </dsp:txBody>
      <dsp:txXfrm>
        <a:off x="1179896" y="489427"/>
        <a:ext cx="3786287" cy="2350900"/>
      </dsp:txXfrm>
    </dsp:sp>
    <dsp:sp modelId="{970BDA13-59C2-40AA-94D9-DEA93DA2FD74}">
      <dsp:nvSpPr>
        <dsp:cNvPr id="0" name=""/>
        <dsp:cNvSpPr/>
      </dsp:nvSpPr>
      <dsp:spPr>
        <a:xfrm>
          <a:off x="5476275" y="1182"/>
          <a:ext cx="3932567" cy="249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A2947-A0F9-4D45-992C-88B3BBCEBE49}">
      <dsp:nvSpPr>
        <dsp:cNvPr id="0" name=""/>
        <dsp:cNvSpPr/>
      </dsp:nvSpPr>
      <dsp:spPr>
        <a:xfrm>
          <a:off x="5913227" y="416287"/>
          <a:ext cx="3932567" cy="24971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 Polo Vale do Paraíba, constituído de 39 municípios,  possui PIB de US$ 16,87 milhões (o PIB estadual é de US$ 296,4 milhões), segundo o IBGE e o Seade.</a:t>
          </a:r>
          <a:endParaRPr lang="en-US" sz="1900" kern="1200"/>
        </a:p>
      </dsp:txBody>
      <dsp:txXfrm>
        <a:off x="5986367" y="489427"/>
        <a:ext cx="3786287" cy="2350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9CCBA-20A9-4868-9A5B-148BD300EE5C}">
      <dsp:nvSpPr>
        <dsp:cNvPr id="0" name=""/>
        <dsp:cNvSpPr/>
      </dsp:nvSpPr>
      <dsp:spPr>
        <a:xfrm>
          <a:off x="0" y="6068"/>
          <a:ext cx="53340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Descascador</a:t>
          </a:r>
        </a:p>
      </dsp:txBody>
      <dsp:txXfrm>
        <a:off x="43321" y="49389"/>
        <a:ext cx="5247358" cy="800803"/>
      </dsp:txXfrm>
    </dsp:sp>
    <dsp:sp modelId="{C522A041-ED9E-4413-8DC8-562F3563A51D}">
      <dsp:nvSpPr>
        <dsp:cNvPr id="0" name=""/>
        <dsp:cNvSpPr/>
      </dsp:nvSpPr>
      <dsp:spPr>
        <a:xfrm>
          <a:off x="0" y="893513"/>
          <a:ext cx="5334000" cy="2910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35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Retirada da casca;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Atrito entre dois roletes de borracha;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90% de descasque;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Câmara de ar;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Grão descascado (Integral)</a:t>
          </a:r>
        </a:p>
      </dsp:txBody>
      <dsp:txXfrm>
        <a:off x="0" y="893513"/>
        <a:ext cx="5334000" cy="2910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8E0C9-35C8-4A5C-895F-F8D6F96D7C93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80E6B-258B-45FA-BB5A-C043C9EDC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09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1C3BA-21AF-A94C-BA0C-AE4536092CD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6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1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7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C5C1EC-B8B0-6F23-D4BA-8247ED545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7799A8-67CE-A134-6B39-7449B7471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794A-72A5-4B13-9456-E70C6989DFEB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D19BD76-AD68-2AB1-531D-986286CA8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B9900A0-6CB1-D865-7D75-2AAE7656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C9CB-DE9F-4035-AEBE-614BAFC36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59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53080CF-FAA1-6F3F-22FD-145D7F2F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794A-72A5-4B13-9456-E70C6989DFEB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BD57E4-9615-1C89-D897-32A694046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24F170-8847-ACA8-29A5-120C896E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C9CB-DE9F-4035-AEBE-614BAFC36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582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C1EA9-CF21-8608-4011-4A9DCF1E9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D0CCF9-0611-2F81-EE0E-46F6A42F7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7E2C87-96E6-5BCB-86D0-A2B43761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794A-72A5-4B13-9456-E70C6989DFEB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8AD9D2-BE50-181C-E8AC-F73CDA25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2B2E1-53EB-72CE-BE47-538477CC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C9CB-DE9F-4035-AEBE-614BAFC36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612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14EC6-6D1A-0342-C1B8-AF15F29E3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FB58F4-4748-7FAD-B013-3D971A361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A13BE9-F5C0-7508-6D02-B8C0F8632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E794A-72A5-4B13-9456-E70C6989DFEB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9E8370-5605-9B1A-D74A-9C844CB2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50CBAB-F156-9E86-7402-ED055B81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7C9CB-DE9F-4035-AEBE-614BAFC36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42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6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6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66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9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63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9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13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4E2BD-5788-91A4-2350-B64369DA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7E2A27-2B9F-6053-8F00-043E7CF3F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D60C45-1B1D-872B-957D-EE5C0F4B2D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E794A-72A5-4B13-9456-E70C6989DFEB}" type="datetimeFigureOut">
              <a:rPr lang="pt-BR" smtClean="0"/>
              <a:t>13/09/2022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D5A1E2-C209-37E1-3B9F-09BCBAC8A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A39BFA-91B1-20E7-5D14-28FA6A4F4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7C9CB-DE9F-4035-AEBE-614BAFC36E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471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5EH8PXBcVOU" TargetMode="Externa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rapa.br/agencia-de-informacao-tecnologica/cultivos/arroz/producao/sistema-de-cultivo/arroz-de-terras-altas/colheita#:~:text=A%20colheita%20do%20arroz%20%C3%A9,os%20investimentos%20dedicados%20%C3%A0%20cultura" TargetMode="External"/><Relationship Id="rId2" Type="http://schemas.openxmlformats.org/officeDocument/2006/relationships/hyperlink" Target="https://blog.aegro.com.br/plantio-de-arroz/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brasilescola.uol.com.br/geografia/agronegocio.htm" TargetMode="External"/><Relationship Id="rId4" Type="http://schemas.openxmlformats.org/officeDocument/2006/relationships/hyperlink" Target="https://agropos.com.br/plantacao-de-arroz/#:~:text=Atualmente%20o%20plantio%20de%20arroz,s%C3%A3o%20de%20arroz%20de%20sequeiro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gropos.com.br/plantio-de-cafe/" TargetMode="External"/><Relationship Id="rId3" Type="http://schemas.openxmlformats.org/officeDocument/2006/relationships/hyperlink" Target="https://www.frutasfava.com/como-a-banana-e-produzida/#:~:text=Os%20cachos%20das%20bananeiras%20s%C3%A3o,a%20qualidade%20do%20produto%20final" TargetMode="External"/><Relationship Id="rId7" Type="http://schemas.openxmlformats.org/officeDocument/2006/relationships/hyperlink" Target="https://blog.chbagro.com.br/plantacao-de-cafe-tudo-o-que-voce-precisa-saber-sobre-seu-cafezal" TargetMode="External"/><Relationship Id="rId2" Type="http://schemas.openxmlformats.org/officeDocument/2006/relationships/hyperlink" Target="https://www.savarejo.com.br/detalhe/reportagens/fornecedor-de-bananas-conquistou-premio-com-iniciativa-que-favorece-o-varejo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ruralpecuaria.com.br/tecnologia-e-manejo/cafe/orientacoes-para-um-bom-plantio-de-cafe.html" TargetMode="External"/><Relationship Id="rId5" Type="http://schemas.openxmlformats.org/officeDocument/2006/relationships/hyperlink" Target="https://blog.chbagro.com.br/conheca-estrategias-para-melhor-armazenamento-e-venda-do-cafe#:~:text=Os%20locais%20devem%2C%20preferencialmente%2C%20apresentar,de%2011%20a%2012%25%20b.u" TargetMode="External"/><Relationship Id="rId4" Type="http://schemas.openxmlformats.org/officeDocument/2006/relationships/hyperlink" Target="https://www.cafequemarca.com.br/transporte-do-cafe-brasileiro/" TargetMode="External"/><Relationship Id="rId9" Type="http://schemas.openxmlformats.org/officeDocument/2006/relationships/hyperlink" Target="https://www.tmffertilizantes.com.br/plantacao-de-cafe-o-cultivo-ideal/#:~:text=A%20planta%C3%A7%C3%A3o%20de%20caf%C3%A9%20deve,em%20temperaturas%20acima%20de%2030%C2%BAC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3.wdp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450595-A92D-0DD0-1AC1-585FC37F0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834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388F14-48DD-36D9-D79C-722DB3DF6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BR" sz="6600">
                <a:solidFill>
                  <a:srgbClr val="FFFFFF"/>
                </a:solidFill>
                <a:latin typeface="Arial Black" panose="020B0A04020102020204" pitchFamily="34" charset="0"/>
              </a:rPr>
              <a:t>AGRONEGÓCIO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16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o Grande do Sul deve plantar 11% menos arroz na safra 2022/23">
            <a:extLst>
              <a:ext uri="{FF2B5EF4-FFF2-40B4-BE49-F238E27FC236}">
                <a16:creationId xmlns:a16="http://schemas.microsoft.com/office/drawing/2014/main" id="{0960C5D5-EBB3-0E29-6B90-B3FEE110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87" y="650631"/>
            <a:ext cx="1964788" cy="147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CBA397-F12A-B6A7-FC88-95CC67E5655C}"/>
              </a:ext>
            </a:extLst>
          </p:cNvPr>
          <p:cNvSpPr txBox="1"/>
          <p:nvPr/>
        </p:nvSpPr>
        <p:spPr>
          <a:xfrm>
            <a:off x="1486487" y="2264898"/>
            <a:ext cx="188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Preparo do Solo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FDCB6EE-D95F-A32D-BA75-5168C5DE0ED5}"/>
              </a:ext>
            </a:extLst>
          </p:cNvPr>
          <p:cNvSpPr txBox="1"/>
          <p:nvPr/>
        </p:nvSpPr>
        <p:spPr>
          <a:xfrm>
            <a:off x="137729" y="6475416"/>
            <a:ext cx="540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https://prezi.com/zumqtne0qnpk/cadeia-produtiva-do-arroz/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861F54-A106-1018-3655-5CCA0EC23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31" y="577742"/>
            <a:ext cx="2461434" cy="16193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9C9DD3D-DCF6-3D3E-50D2-546AFCDF086F}"/>
              </a:ext>
            </a:extLst>
          </p:cNvPr>
          <p:cNvSpPr txBox="1"/>
          <p:nvPr/>
        </p:nvSpPr>
        <p:spPr>
          <a:xfrm>
            <a:off x="4100631" y="2227286"/>
            <a:ext cx="206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Plantio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BC7AD79-1A84-F08E-C026-9B03C34E2C38}"/>
              </a:ext>
            </a:extLst>
          </p:cNvPr>
          <p:cNvCxnSpPr/>
          <p:nvPr/>
        </p:nvCxnSpPr>
        <p:spPr>
          <a:xfrm>
            <a:off x="3451275" y="1387425"/>
            <a:ext cx="64935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1C24050E-5324-51B5-3B09-BE453712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337" y="454733"/>
            <a:ext cx="2332307" cy="1772553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469E420-CFF0-3686-2C4E-880AC19CEB1E}"/>
              </a:ext>
            </a:extLst>
          </p:cNvPr>
          <p:cNvCxnSpPr/>
          <p:nvPr/>
        </p:nvCxnSpPr>
        <p:spPr>
          <a:xfrm>
            <a:off x="6562065" y="1387424"/>
            <a:ext cx="64935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C2ACCF-4D7F-E8F5-5A41-09A051C8553A}"/>
              </a:ext>
            </a:extLst>
          </p:cNvPr>
          <p:cNvSpPr txBox="1"/>
          <p:nvPr/>
        </p:nvSpPr>
        <p:spPr>
          <a:xfrm>
            <a:off x="7166337" y="2277884"/>
            <a:ext cx="106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pt-BR" dirty="0"/>
              <a:t>Colheita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8D1DB35-1F48-B643-FF58-23A736747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08" y="3112205"/>
            <a:ext cx="2731395" cy="1423812"/>
          </a:xfrm>
          <a:prstGeom prst="rect">
            <a:avLst/>
          </a:prstGeom>
        </p:spPr>
      </p:pic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14E1789F-E423-A098-7C42-AD7669A26FB0}"/>
              </a:ext>
            </a:extLst>
          </p:cNvPr>
          <p:cNvCxnSpPr>
            <a:stCxn id="12" idx="2"/>
            <a:endCxn id="18" idx="0"/>
          </p:cNvCxnSpPr>
          <p:nvPr/>
        </p:nvCxnSpPr>
        <p:spPr>
          <a:xfrm rot="5400000">
            <a:off x="4726440" y="-493847"/>
            <a:ext cx="884919" cy="632718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142E16B-0C24-E002-2D63-C05B4D6433DD}"/>
              </a:ext>
            </a:extLst>
          </p:cNvPr>
          <p:cNvSpPr txBox="1"/>
          <p:nvPr/>
        </p:nvSpPr>
        <p:spPr>
          <a:xfrm>
            <a:off x="639608" y="4573629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Armazenagem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2AB2EF0-2A41-5C9F-EC10-F61B29C54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5650" y="3068128"/>
            <a:ext cx="2731395" cy="1578248"/>
          </a:xfrm>
          <a:prstGeom prst="rect">
            <a:avLst/>
          </a:prstGeom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AB8D4D4D-6E8A-72FF-A72F-F5ED3262D17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371003" y="3824111"/>
            <a:ext cx="59464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6316119-88CD-8451-36BE-410AAA892316}"/>
              </a:ext>
            </a:extLst>
          </p:cNvPr>
          <p:cNvSpPr txBox="1"/>
          <p:nvPr/>
        </p:nvSpPr>
        <p:spPr>
          <a:xfrm>
            <a:off x="3859630" y="4663745"/>
            <a:ext cx="130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Transporte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2C0AD93-ADCB-5D3F-D02E-2A46FDCA8FFE}"/>
              </a:ext>
            </a:extLst>
          </p:cNvPr>
          <p:cNvCxnSpPr>
            <a:cxnSpLocks/>
            <a:stCxn id="23" idx="3"/>
            <a:endCxn id="1032" idx="1"/>
          </p:cNvCxnSpPr>
          <p:nvPr/>
        </p:nvCxnSpPr>
        <p:spPr>
          <a:xfrm flipV="1">
            <a:off x="6697045" y="3326978"/>
            <a:ext cx="2230094" cy="53027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ícone De Cor Carga Navio Transporte Marítimo. Logística Do Transporte  Marítimo. Ilustração do Vetor - Ilustração de porta, projeto: 221517052">
            <a:extLst>
              <a:ext uri="{FF2B5EF4-FFF2-40B4-BE49-F238E27FC236}">
                <a16:creationId xmlns:a16="http://schemas.microsoft.com/office/drawing/2014/main" id="{2CA11693-0CE8-7FB1-B84C-B7F1A45B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139" y="2596618"/>
            <a:ext cx="2454990" cy="146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8F3982-462A-25A0-5A72-6B5317FE5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587" y="4210473"/>
            <a:ext cx="2230094" cy="1469442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1687ABE-99A3-1D8D-437D-B8C12CBE5F8E}"/>
              </a:ext>
            </a:extLst>
          </p:cNvPr>
          <p:cNvCxnSpPr>
            <a:cxnSpLocks/>
            <a:stCxn id="23" idx="3"/>
            <a:endCxn id="3" idx="1"/>
          </p:cNvCxnSpPr>
          <p:nvPr/>
        </p:nvCxnSpPr>
        <p:spPr>
          <a:xfrm>
            <a:off x="6697045" y="3857252"/>
            <a:ext cx="2342542" cy="108794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39D948-4B6B-2F54-E42B-C9028EDD2DDF}"/>
              </a:ext>
            </a:extLst>
          </p:cNvPr>
          <p:cNvSpPr txBox="1"/>
          <p:nvPr/>
        </p:nvSpPr>
        <p:spPr>
          <a:xfrm>
            <a:off x="9465791" y="3639445"/>
            <a:ext cx="137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Exportação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E94D12-BF5D-ACD0-C88F-23A102103AD0}"/>
              </a:ext>
            </a:extLst>
          </p:cNvPr>
          <p:cNvSpPr txBox="1"/>
          <p:nvPr/>
        </p:nvSpPr>
        <p:spPr>
          <a:xfrm>
            <a:off x="9281445" y="5679915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Beneficiadoras</a:t>
            </a:r>
          </a:p>
        </p:txBody>
      </p:sp>
    </p:spTree>
    <p:extLst>
      <p:ext uri="{BB962C8B-B14F-4D97-AF65-F5344CB8AC3E}">
        <p14:creationId xmlns:p14="http://schemas.microsoft.com/office/powerpoint/2010/main" val="9211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4" name="Freeform: Shape 13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832426BC-5B24-30E1-155D-6710206F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27" name="Freeform: Shape 19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87A4F9-1FAF-5580-FE18-538877F16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867878"/>
            <a:ext cx="4127635" cy="28282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Pós colheita;</a:t>
            </a:r>
            <a:b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4262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720DCE0-60CC-503E-8788-A99A520E4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018325" cy="4572000"/>
          </a:xfrm>
        </p:spPr>
        <p:txBody>
          <a:bodyPr anchor="t">
            <a:normAutofit/>
          </a:bodyPr>
          <a:lstStyle/>
          <a:p>
            <a:r>
              <a:rPr lang="pt-BR" sz="3200"/>
              <a:t>TRANSPORTE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80159B60-24A9-652B-8E29-18B4600F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22" r="34759" b="-1"/>
          <a:stretch/>
        </p:blipFill>
        <p:spPr>
          <a:xfrm>
            <a:off x="7608055" y="10"/>
            <a:ext cx="4583947" cy="6131661"/>
          </a:xfrm>
          <a:custGeom>
            <a:avLst/>
            <a:gdLst/>
            <a:ahLst/>
            <a:cxnLst/>
            <a:rect l="l" t="t" r="r" b="b"/>
            <a:pathLst>
              <a:path w="4583947" h="6131671">
                <a:moveTo>
                  <a:pt x="1303111" y="0"/>
                </a:moveTo>
                <a:lnTo>
                  <a:pt x="4583947" y="0"/>
                </a:lnTo>
                <a:lnTo>
                  <a:pt x="4583947" y="4228311"/>
                </a:lnTo>
                <a:lnTo>
                  <a:pt x="4541880" y="4258857"/>
                </a:lnTo>
                <a:cubicBezTo>
                  <a:pt x="4395640" y="4361102"/>
                  <a:pt x="4254236" y="4453840"/>
                  <a:pt x="4128523" y="4540543"/>
                </a:cubicBezTo>
                <a:cubicBezTo>
                  <a:pt x="3416510" y="5032410"/>
                  <a:pt x="2702940" y="5523262"/>
                  <a:pt x="1946719" y="5933430"/>
                </a:cubicBezTo>
                <a:cubicBezTo>
                  <a:pt x="1506382" y="6172525"/>
                  <a:pt x="872113" y="6310628"/>
                  <a:pt x="393090" y="5653230"/>
                </a:cubicBezTo>
                <a:cubicBezTo>
                  <a:pt x="73281" y="5214029"/>
                  <a:pt x="-2478" y="4628756"/>
                  <a:pt x="62" y="4146595"/>
                </a:cubicBezTo>
                <a:cubicBezTo>
                  <a:pt x="8670" y="2518973"/>
                  <a:pt x="544344" y="1015353"/>
                  <a:pt x="1277882" y="32051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423BB46-9386-40B6-B6A8-70CDDE734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9075" y="16663"/>
            <a:ext cx="4352924" cy="6092804"/>
          </a:xfrm>
          <a:custGeom>
            <a:avLst/>
            <a:gdLst>
              <a:gd name="connsiteX0" fmla="*/ 520805 w 4496214"/>
              <a:gd name="connsiteY0" fmla="*/ 0 h 4712444"/>
              <a:gd name="connsiteX1" fmla="*/ 4496214 w 4496214"/>
              <a:gd name="connsiteY1" fmla="*/ 0 h 4712444"/>
              <a:gd name="connsiteX2" fmla="*/ 4496214 w 4496214"/>
              <a:gd name="connsiteY2" fmla="*/ 2870874 h 4712444"/>
              <a:gd name="connsiteX3" fmla="*/ 4327504 w 4496214"/>
              <a:gd name="connsiteY3" fmla="*/ 2986301 h 4712444"/>
              <a:gd name="connsiteX4" fmla="*/ 4128523 w 4496214"/>
              <a:gd name="connsiteY4" fmla="*/ 3121316 h 4712444"/>
              <a:gd name="connsiteX5" fmla="*/ 1946719 w 4496214"/>
              <a:gd name="connsiteY5" fmla="*/ 4514203 h 4712444"/>
              <a:gd name="connsiteX6" fmla="*/ 393090 w 4496214"/>
              <a:gd name="connsiteY6" fmla="*/ 4234003 h 4712444"/>
              <a:gd name="connsiteX7" fmla="*/ 62 w 4496214"/>
              <a:gd name="connsiteY7" fmla="*/ 2727368 h 4712444"/>
              <a:gd name="connsiteX8" fmla="*/ 513680 w 4496214"/>
              <a:gd name="connsiteY8" fmla="*/ 17175 h 4712444"/>
              <a:gd name="connsiteX0" fmla="*/ 4496214 w 4496214"/>
              <a:gd name="connsiteY0" fmla="*/ 0 h 4712444"/>
              <a:gd name="connsiteX1" fmla="*/ 4496214 w 4496214"/>
              <a:gd name="connsiteY1" fmla="*/ 2870874 h 4712444"/>
              <a:gd name="connsiteX2" fmla="*/ 4327504 w 4496214"/>
              <a:gd name="connsiteY2" fmla="*/ 2986301 h 4712444"/>
              <a:gd name="connsiteX3" fmla="*/ 4128523 w 4496214"/>
              <a:gd name="connsiteY3" fmla="*/ 3121316 h 4712444"/>
              <a:gd name="connsiteX4" fmla="*/ 1946719 w 4496214"/>
              <a:gd name="connsiteY4" fmla="*/ 4514203 h 4712444"/>
              <a:gd name="connsiteX5" fmla="*/ 393090 w 4496214"/>
              <a:gd name="connsiteY5" fmla="*/ 4234003 h 4712444"/>
              <a:gd name="connsiteX6" fmla="*/ 62 w 4496214"/>
              <a:gd name="connsiteY6" fmla="*/ 2727368 h 4712444"/>
              <a:gd name="connsiteX7" fmla="*/ 513680 w 4496214"/>
              <a:gd name="connsiteY7" fmla="*/ 17175 h 4712444"/>
              <a:gd name="connsiteX8" fmla="*/ 610729 w 4496214"/>
              <a:gd name="connsiteY8" fmla="*/ 94249 h 4712444"/>
              <a:gd name="connsiteX0" fmla="*/ 4496214 w 4496214"/>
              <a:gd name="connsiteY0" fmla="*/ 2853983 h 4695553"/>
              <a:gd name="connsiteX1" fmla="*/ 4327504 w 4496214"/>
              <a:gd name="connsiteY1" fmla="*/ 2969410 h 4695553"/>
              <a:gd name="connsiteX2" fmla="*/ 4128523 w 4496214"/>
              <a:gd name="connsiteY2" fmla="*/ 3104425 h 4695553"/>
              <a:gd name="connsiteX3" fmla="*/ 1946719 w 4496214"/>
              <a:gd name="connsiteY3" fmla="*/ 4497312 h 4695553"/>
              <a:gd name="connsiteX4" fmla="*/ 393090 w 4496214"/>
              <a:gd name="connsiteY4" fmla="*/ 4217112 h 4695553"/>
              <a:gd name="connsiteX5" fmla="*/ 62 w 4496214"/>
              <a:gd name="connsiteY5" fmla="*/ 2710477 h 4695553"/>
              <a:gd name="connsiteX6" fmla="*/ 513680 w 4496214"/>
              <a:gd name="connsiteY6" fmla="*/ 284 h 4695553"/>
              <a:gd name="connsiteX7" fmla="*/ 610729 w 4496214"/>
              <a:gd name="connsiteY7" fmla="*/ 77358 h 4695553"/>
              <a:gd name="connsiteX0" fmla="*/ 4496214 w 4496214"/>
              <a:gd name="connsiteY0" fmla="*/ 2853699 h 4695269"/>
              <a:gd name="connsiteX1" fmla="*/ 4327504 w 4496214"/>
              <a:gd name="connsiteY1" fmla="*/ 2969126 h 4695269"/>
              <a:gd name="connsiteX2" fmla="*/ 4128523 w 4496214"/>
              <a:gd name="connsiteY2" fmla="*/ 3104141 h 4695269"/>
              <a:gd name="connsiteX3" fmla="*/ 1946719 w 4496214"/>
              <a:gd name="connsiteY3" fmla="*/ 4497028 h 4695269"/>
              <a:gd name="connsiteX4" fmla="*/ 393090 w 4496214"/>
              <a:gd name="connsiteY4" fmla="*/ 4216828 h 4695269"/>
              <a:gd name="connsiteX5" fmla="*/ 62 w 4496214"/>
              <a:gd name="connsiteY5" fmla="*/ 2710193 h 4695269"/>
              <a:gd name="connsiteX6" fmla="*/ 513680 w 4496214"/>
              <a:gd name="connsiteY6" fmla="*/ 0 h 4695269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4128523 w 4496214"/>
              <a:gd name="connsiteY2" fmla="*/ 3104141 h 4650427"/>
              <a:gd name="connsiteX3" fmla="*/ 3578025 w 4496214"/>
              <a:gd name="connsiteY3" fmla="*/ 3466740 h 4650427"/>
              <a:gd name="connsiteX4" fmla="*/ 1946719 w 4496214"/>
              <a:gd name="connsiteY4" fmla="*/ 4497028 h 4650427"/>
              <a:gd name="connsiteX5" fmla="*/ 393090 w 4496214"/>
              <a:gd name="connsiteY5" fmla="*/ 4216828 h 4650427"/>
              <a:gd name="connsiteX6" fmla="*/ 62 w 4496214"/>
              <a:gd name="connsiteY6" fmla="*/ 2710193 h 4650427"/>
              <a:gd name="connsiteX7" fmla="*/ 513680 w 4496214"/>
              <a:gd name="connsiteY7" fmla="*/ 0 h 4650427"/>
              <a:gd name="connsiteX0" fmla="*/ 4496214 w 4496214"/>
              <a:gd name="connsiteY0" fmla="*/ 2853699 h 4650427"/>
              <a:gd name="connsiteX1" fmla="*/ 4327504 w 4496214"/>
              <a:gd name="connsiteY1" fmla="*/ 2969126 h 4650427"/>
              <a:gd name="connsiteX2" fmla="*/ 3578025 w 4496214"/>
              <a:gd name="connsiteY2" fmla="*/ 3466740 h 4650427"/>
              <a:gd name="connsiteX3" fmla="*/ 1946719 w 4496214"/>
              <a:gd name="connsiteY3" fmla="*/ 4497028 h 4650427"/>
              <a:gd name="connsiteX4" fmla="*/ 393090 w 4496214"/>
              <a:gd name="connsiteY4" fmla="*/ 4216828 h 4650427"/>
              <a:gd name="connsiteX5" fmla="*/ 62 w 4496214"/>
              <a:gd name="connsiteY5" fmla="*/ 2710193 h 4650427"/>
              <a:gd name="connsiteX6" fmla="*/ 513680 w 4496214"/>
              <a:gd name="connsiteY6" fmla="*/ 0 h 4650427"/>
              <a:gd name="connsiteX0" fmla="*/ 4496214 w 4496214"/>
              <a:gd name="connsiteY0" fmla="*/ 2853699 h 4650427"/>
              <a:gd name="connsiteX1" fmla="*/ 3578025 w 4496214"/>
              <a:gd name="connsiteY1" fmla="*/ 3466740 h 4650427"/>
              <a:gd name="connsiteX2" fmla="*/ 1946719 w 4496214"/>
              <a:gd name="connsiteY2" fmla="*/ 4497028 h 4650427"/>
              <a:gd name="connsiteX3" fmla="*/ 393090 w 4496214"/>
              <a:gd name="connsiteY3" fmla="*/ 4216828 h 4650427"/>
              <a:gd name="connsiteX4" fmla="*/ 62 w 4496214"/>
              <a:gd name="connsiteY4" fmla="*/ 2710193 h 4650427"/>
              <a:gd name="connsiteX5" fmla="*/ 513680 w 4496214"/>
              <a:gd name="connsiteY5" fmla="*/ 0 h 4650427"/>
              <a:gd name="connsiteX0" fmla="*/ 3578025 w 3578025"/>
              <a:gd name="connsiteY0" fmla="*/ 3466740 h 4650427"/>
              <a:gd name="connsiteX1" fmla="*/ 1946719 w 3578025"/>
              <a:gd name="connsiteY1" fmla="*/ 4497028 h 4650427"/>
              <a:gd name="connsiteX2" fmla="*/ 393090 w 3578025"/>
              <a:gd name="connsiteY2" fmla="*/ 4216828 h 4650427"/>
              <a:gd name="connsiteX3" fmla="*/ 62 w 3578025"/>
              <a:gd name="connsiteY3" fmla="*/ 2710193 h 4650427"/>
              <a:gd name="connsiteX4" fmla="*/ 513680 w 3578025"/>
              <a:gd name="connsiteY4" fmla="*/ 0 h 4650427"/>
              <a:gd name="connsiteX0" fmla="*/ 3578025 w 3578025"/>
              <a:gd name="connsiteY0" fmla="*/ 3466740 h 4705670"/>
              <a:gd name="connsiteX1" fmla="*/ 1946719 w 3578025"/>
              <a:gd name="connsiteY1" fmla="*/ 4497028 h 4705670"/>
              <a:gd name="connsiteX2" fmla="*/ 393090 w 3578025"/>
              <a:gd name="connsiteY2" fmla="*/ 4216828 h 4705670"/>
              <a:gd name="connsiteX3" fmla="*/ 62 w 3578025"/>
              <a:gd name="connsiteY3" fmla="*/ 2710193 h 4705670"/>
              <a:gd name="connsiteX4" fmla="*/ 513680 w 3578025"/>
              <a:gd name="connsiteY4" fmla="*/ 0 h 470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8025" h="4705670">
                <a:moveTo>
                  <a:pt x="3578025" y="3466740"/>
                </a:moveTo>
                <a:cubicBezTo>
                  <a:pt x="3034256" y="3810169"/>
                  <a:pt x="2520630" y="4206761"/>
                  <a:pt x="1946719" y="4497028"/>
                </a:cubicBezTo>
                <a:cubicBezTo>
                  <a:pt x="1423184" y="4761816"/>
                  <a:pt x="872113" y="4874226"/>
                  <a:pt x="393090" y="4216828"/>
                </a:cubicBezTo>
                <a:cubicBezTo>
                  <a:pt x="73281" y="3777627"/>
                  <a:pt x="-2478" y="3192354"/>
                  <a:pt x="62" y="2710193"/>
                </a:cubicBezTo>
                <a:cubicBezTo>
                  <a:pt x="5227" y="1733619"/>
                  <a:pt x="200135" y="801687"/>
                  <a:pt x="513680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0766D2-B390-30C8-65D9-DF8D52FF5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9674" y="1524000"/>
            <a:ext cx="3018325" cy="4572001"/>
          </a:xfrm>
        </p:spPr>
        <p:txBody>
          <a:bodyPr>
            <a:normAutofit/>
          </a:bodyPr>
          <a:lstStyle/>
          <a:p>
            <a:r>
              <a:rPr lang="pt-BR" sz="2400"/>
              <a:t>Limpeza do transportador;</a:t>
            </a:r>
          </a:p>
          <a:p>
            <a:r>
              <a:rPr lang="pt-BR" sz="2400"/>
              <a:t>Transporte deve ser o mais rápido possível;</a:t>
            </a:r>
          </a:p>
          <a:p>
            <a:r>
              <a:rPr lang="pt-BR" sz="2400"/>
              <a:t>Evitar perdas e misturas.</a:t>
            </a:r>
          </a:p>
        </p:txBody>
      </p:sp>
    </p:spTree>
    <p:extLst>
      <p:ext uri="{BB962C8B-B14F-4D97-AF65-F5344CB8AC3E}">
        <p14:creationId xmlns:p14="http://schemas.microsoft.com/office/powerpoint/2010/main" val="24021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5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6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7" name="Rectangle 14">
            <a:extLst>
              <a:ext uri="{FF2B5EF4-FFF2-40B4-BE49-F238E27FC236}">
                <a16:creationId xmlns:a16="http://schemas.microsoft.com/office/drawing/2014/main" id="{21A32728-C5F7-449E-8F69-191DD1BC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F4DA84B-65B8-C2FF-EFE7-76339D2F43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55" b="8811"/>
          <a:stretch/>
        </p:blipFill>
        <p:spPr>
          <a:xfrm>
            <a:off x="-2" y="-2"/>
            <a:ext cx="11429995" cy="6858001"/>
          </a:xfrm>
          <a:custGeom>
            <a:avLst/>
            <a:gdLst/>
            <a:ahLst/>
            <a:cxnLst/>
            <a:rect l="l" t="t" r="r" b="b"/>
            <a:pathLst>
              <a:path w="11429995" h="6858001">
                <a:moveTo>
                  <a:pt x="0" y="0"/>
                </a:moveTo>
                <a:lnTo>
                  <a:pt x="7624254" y="0"/>
                </a:lnTo>
                <a:lnTo>
                  <a:pt x="7862589" y="52181"/>
                </a:lnTo>
                <a:cubicBezTo>
                  <a:pt x="10504017" y="652275"/>
                  <a:pt x="11363091" y="1531476"/>
                  <a:pt x="11414106" y="2360939"/>
                </a:cubicBezTo>
                <a:cubicBezTo>
                  <a:pt x="11427932" y="2579799"/>
                  <a:pt x="11433644" y="2800687"/>
                  <a:pt x="11427598" y="3022918"/>
                </a:cubicBezTo>
                <a:cubicBezTo>
                  <a:pt x="11393176" y="4286859"/>
                  <a:pt x="10977952" y="5594221"/>
                  <a:pt x="9507339" y="6818588"/>
                </a:cubicBezTo>
                <a:lnTo>
                  <a:pt x="9458552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48" name="Freeform: Shape 16">
            <a:extLst>
              <a:ext uri="{FF2B5EF4-FFF2-40B4-BE49-F238E27FC236}">
                <a16:creationId xmlns:a16="http://schemas.microsoft.com/office/drawing/2014/main" id="{28F539D3-3C02-4EDE-8291-375F97A2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925">
            <a:off x="7129332" y="1277529"/>
            <a:ext cx="5553331" cy="4302939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690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44BE3A-5B54-E891-30A3-1D0378C45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0" y="1524000"/>
            <a:ext cx="3669699" cy="4580083"/>
          </a:xfrm>
        </p:spPr>
        <p:txBody>
          <a:bodyPr>
            <a:normAutofit/>
          </a:bodyPr>
          <a:lstStyle/>
          <a:p>
            <a:r>
              <a:rPr lang="pt-BR" dirty="0"/>
              <a:t>Pesagem;</a:t>
            </a:r>
          </a:p>
          <a:p>
            <a:r>
              <a:rPr lang="pt-BR" dirty="0"/>
              <a:t>Descarga por tombadores em moegas;</a:t>
            </a:r>
          </a:p>
          <a:p>
            <a:r>
              <a:rPr lang="pt-BR" dirty="0"/>
              <a:t>Avaliação técnica;</a:t>
            </a:r>
          </a:p>
          <a:p>
            <a:r>
              <a:rPr lang="pt-BR" dirty="0"/>
              <a:t>Transporte até o Silo.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0870AB-47D6-802F-4670-BD91B571C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048000" cy="747252"/>
          </a:xfrm>
        </p:spPr>
        <p:txBody>
          <a:bodyPr anchor="t">
            <a:normAutofit/>
          </a:bodyPr>
          <a:lstStyle/>
          <a:p>
            <a:r>
              <a:rPr lang="pt-BR" dirty="0"/>
              <a:t>Recepção 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C927B873-5C87-85A0-73C2-7ECD6D87F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" r="-3" b="-3"/>
          <a:stretch/>
        </p:blipFill>
        <p:spPr>
          <a:xfrm>
            <a:off x="7620005" y="1041287"/>
            <a:ext cx="3795325" cy="2403134"/>
          </a:xfrm>
          <a:custGeom>
            <a:avLst/>
            <a:gdLst/>
            <a:ahLst/>
            <a:cxnLst/>
            <a:rect l="l" t="t" r="r" b="b"/>
            <a:pathLst>
              <a:path w="3795325" h="2403134">
                <a:moveTo>
                  <a:pt x="2184722" y="841"/>
                </a:moveTo>
                <a:cubicBezTo>
                  <a:pt x="2814560" y="-21325"/>
                  <a:pt x="3427201" y="397824"/>
                  <a:pt x="3677533" y="894830"/>
                </a:cubicBezTo>
                <a:cubicBezTo>
                  <a:pt x="3905982" y="1349627"/>
                  <a:pt x="3831860" y="1869725"/>
                  <a:pt x="3190190" y="2178399"/>
                </a:cubicBezTo>
                <a:cubicBezTo>
                  <a:pt x="2451548" y="2533654"/>
                  <a:pt x="455452" y="2514018"/>
                  <a:pt x="70136" y="1781594"/>
                </a:cubicBezTo>
                <a:cubicBezTo>
                  <a:pt x="-105004" y="1447806"/>
                  <a:pt x="67090" y="1001681"/>
                  <a:pt x="373717" y="712643"/>
                </a:cubicBezTo>
                <a:cubicBezTo>
                  <a:pt x="803704" y="308075"/>
                  <a:pt x="1480908" y="87517"/>
                  <a:pt x="2058627" y="11266"/>
                </a:cubicBezTo>
                <a:cubicBezTo>
                  <a:pt x="2100667" y="5758"/>
                  <a:pt x="2142732" y="2319"/>
                  <a:pt x="2184722" y="841"/>
                </a:cubicBezTo>
                <a:close/>
              </a:path>
            </a:pathLst>
          </a:custGeom>
        </p:spPr>
      </p:pic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6072F1F1-F5A7-41C5-8CFF-9B42383F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307" y="914400"/>
            <a:ext cx="3795329" cy="22729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53B2AAB4-3417-65A8-17A9-E3928B175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90" r="-1" b="-1"/>
          <a:stretch/>
        </p:blipFill>
        <p:spPr>
          <a:xfrm>
            <a:off x="7854953" y="3695422"/>
            <a:ext cx="3424830" cy="2333904"/>
          </a:xfrm>
          <a:custGeom>
            <a:avLst/>
            <a:gdLst/>
            <a:ahLst/>
            <a:cxnLst/>
            <a:rect l="l" t="t" r="r" b="b"/>
            <a:pathLst>
              <a:path w="3424830" h="2333904">
                <a:moveTo>
                  <a:pt x="2057928" y="1514"/>
                </a:moveTo>
                <a:cubicBezTo>
                  <a:pt x="2319940" y="10302"/>
                  <a:pt x="2578077" y="57197"/>
                  <a:pt x="2798241" y="137443"/>
                </a:cubicBezTo>
                <a:cubicBezTo>
                  <a:pt x="3301471" y="321017"/>
                  <a:pt x="3606337" y="678391"/>
                  <a:pt x="3305718" y="1153080"/>
                </a:cubicBezTo>
                <a:cubicBezTo>
                  <a:pt x="2959389" y="1699458"/>
                  <a:pt x="1336592" y="2564833"/>
                  <a:pt x="511998" y="2276616"/>
                </a:cubicBezTo>
                <a:cubicBezTo>
                  <a:pt x="136458" y="2145183"/>
                  <a:pt x="-37885" y="1791068"/>
                  <a:pt x="6879" y="1475695"/>
                </a:cubicBezTo>
                <a:cubicBezTo>
                  <a:pt x="69549" y="1033953"/>
                  <a:pt x="461111" y="598733"/>
                  <a:pt x="873404" y="297119"/>
                </a:cubicBezTo>
                <a:cubicBezTo>
                  <a:pt x="1113720" y="121873"/>
                  <a:pt x="1448145" y="28457"/>
                  <a:pt x="1795887" y="5604"/>
                </a:cubicBezTo>
                <a:cubicBezTo>
                  <a:pt x="1882823" y="-111"/>
                  <a:pt x="1970591" y="-1416"/>
                  <a:pt x="2057928" y="15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6031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57CE7C-AD96-4C66-87F8-0FE04896D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104481" cy="6858001"/>
          </a:xfrm>
          <a:custGeom>
            <a:avLst/>
            <a:gdLst>
              <a:gd name="connsiteX0" fmla="*/ 0 w 2104481"/>
              <a:gd name="connsiteY0" fmla="*/ 0 h 6858001"/>
              <a:gd name="connsiteX1" fmla="*/ 631371 w 2104481"/>
              <a:gd name="connsiteY1" fmla="*/ 0 h 6858001"/>
              <a:gd name="connsiteX2" fmla="*/ 631371 w 2104481"/>
              <a:gd name="connsiteY2" fmla="*/ 1 h 6858001"/>
              <a:gd name="connsiteX3" fmla="*/ 1598581 w 2104481"/>
              <a:gd name="connsiteY3" fmla="*/ 1 h 6858001"/>
              <a:gd name="connsiteX4" fmla="*/ 1619235 w 2104481"/>
              <a:gd name="connsiteY4" fmla="*/ 52985 h 6858001"/>
              <a:gd name="connsiteX5" fmla="*/ 1828671 w 2104481"/>
              <a:gd name="connsiteY5" fmla="*/ 803891 h 6858001"/>
              <a:gd name="connsiteX6" fmla="*/ 2096129 w 2104481"/>
              <a:gd name="connsiteY6" fmla="*/ 2925121 h 6858001"/>
              <a:gd name="connsiteX7" fmla="*/ 2082790 w 2104481"/>
              <a:gd name="connsiteY7" fmla="*/ 4099808 h 6858001"/>
              <a:gd name="connsiteX8" fmla="*/ 1713648 w 2104481"/>
              <a:gd name="connsiteY8" fmla="*/ 5467759 h 6858001"/>
              <a:gd name="connsiteX9" fmla="*/ 742641 w 2104481"/>
              <a:gd name="connsiteY9" fmla="*/ 6851640 h 6858001"/>
              <a:gd name="connsiteX10" fmla="*/ 736233 w 2104481"/>
              <a:gd name="connsiteY10" fmla="*/ 6858001 h 6858001"/>
              <a:gd name="connsiteX11" fmla="*/ 520179 w 2104481"/>
              <a:gd name="connsiteY11" fmla="*/ 6858001 h 6858001"/>
              <a:gd name="connsiteX12" fmla="*/ 520179 w 2104481"/>
              <a:gd name="connsiteY12" fmla="*/ 6858000 h 6858001"/>
              <a:gd name="connsiteX13" fmla="*/ 0 w 2104481"/>
              <a:gd name="connsiteY13" fmla="*/ 6858000 h 6858001"/>
              <a:gd name="connsiteX14" fmla="*/ 0 w 2104481"/>
              <a:gd name="connsiteY1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4481" h="6858001">
                <a:moveTo>
                  <a:pt x="0" y="0"/>
                </a:moveTo>
                <a:lnTo>
                  <a:pt x="631371" y="0"/>
                </a:lnTo>
                <a:lnTo>
                  <a:pt x="631371" y="1"/>
                </a:lnTo>
                <a:lnTo>
                  <a:pt x="1598581" y="1"/>
                </a:lnTo>
                <a:lnTo>
                  <a:pt x="1619235" y="52985"/>
                </a:lnTo>
                <a:cubicBezTo>
                  <a:pt x="1719191" y="327523"/>
                  <a:pt x="1785841" y="600965"/>
                  <a:pt x="1828671" y="803891"/>
                </a:cubicBezTo>
                <a:cubicBezTo>
                  <a:pt x="1975926" y="1501514"/>
                  <a:pt x="2082236" y="2211392"/>
                  <a:pt x="2096129" y="2925121"/>
                </a:cubicBezTo>
                <a:cubicBezTo>
                  <a:pt x="2104795" y="3349260"/>
                  <a:pt x="2114079" y="3729535"/>
                  <a:pt x="2082790" y="4099808"/>
                </a:cubicBezTo>
                <a:cubicBezTo>
                  <a:pt x="2044815" y="4550167"/>
                  <a:pt x="1946656" y="4985759"/>
                  <a:pt x="1713648" y="5467759"/>
                </a:cubicBezTo>
                <a:cubicBezTo>
                  <a:pt x="1466438" y="5978960"/>
                  <a:pt x="1134085" y="6441253"/>
                  <a:pt x="742641" y="6851640"/>
                </a:cubicBezTo>
                <a:lnTo>
                  <a:pt x="736233" y="6858001"/>
                </a:lnTo>
                <a:lnTo>
                  <a:pt x="520179" y="6858001"/>
                </a:lnTo>
                <a:lnTo>
                  <a:pt x="5201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07C61F-55C2-482E-B916-A0C3A3A0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31194">
            <a:off x="354366" y="102924"/>
            <a:ext cx="1872343" cy="673981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ECAB4F13-9B1E-96E6-EA7B-E7A78CB62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1" y="1729639"/>
            <a:ext cx="2359160" cy="284236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EC69C3-7B7B-D15E-72CE-B71DF36B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3056083"/>
            <a:ext cx="3810000" cy="3048000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pt-BR" sz="2400"/>
              <a:t>Retirada de Impurezas mais grosseiras;</a:t>
            </a:r>
          </a:p>
          <a:p>
            <a:pPr>
              <a:lnSpc>
                <a:spcPct val="115000"/>
              </a:lnSpc>
            </a:pPr>
            <a:r>
              <a:rPr lang="pt-BR" sz="2400"/>
              <a:t>Aumentar a eficiência do processo de secagem;</a:t>
            </a:r>
          </a:p>
          <a:p>
            <a:pPr>
              <a:lnSpc>
                <a:spcPct val="115000"/>
              </a:lnSpc>
            </a:pPr>
            <a:r>
              <a:rPr lang="pt-BR" sz="2400"/>
              <a:t>Melhor classificação;</a:t>
            </a:r>
          </a:p>
          <a:p>
            <a:pPr marL="0" indent="0">
              <a:lnSpc>
                <a:spcPct val="115000"/>
              </a:lnSpc>
              <a:buNone/>
            </a:pPr>
            <a:endParaRPr lang="pt-BR" sz="24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995CF4-F248-4F1E-ABCA-892C82531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418" y="2722960"/>
            <a:ext cx="4931582" cy="4135040"/>
          </a:xfrm>
          <a:custGeom>
            <a:avLst/>
            <a:gdLst>
              <a:gd name="connsiteX0" fmla="*/ 2552210 w 4931582"/>
              <a:gd name="connsiteY0" fmla="*/ 121 h 4135040"/>
              <a:gd name="connsiteX1" fmla="*/ 4267212 w 4931582"/>
              <a:gd name="connsiteY1" fmla="*/ 466681 h 4135040"/>
              <a:gd name="connsiteX2" fmla="*/ 4871902 w 4931582"/>
              <a:gd name="connsiteY2" fmla="*/ 702362 h 4135040"/>
              <a:gd name="connsiteX3" fmla="*/ 4931582 w 4931582"/>
              <a:gd name="connsiteY3" fmla="*/ 726580 h 4135040"/>
              <a:gd name="connsiteX4" fmla="*/ 4931582 w 4931582"/>
              <a:gd name="connsiteY4" fmla="*/ 4135040 h 4135040"/>
              <a:gd name="connsiteX5" fmla="*/ 173982 w 4931582"/>
              <a:gd name="connsiteY5" fmla="*/ 4135040 h 4135040"/>
              <a:gd name="connsiteX6" fmla="*/ 155445 w 4931582"/>
              <a:gd name="connsiteY6" fmla="*/ 4095529 h 4135040"/>
              <a:gd name="connsiteX7" fmla="*/ 96519 w 4931582"/>
              <a:gd name="connsiteY7" fmla="*/ 3940386 h 4135040"/>
              <a:gd name="connsiteX8" fmla="*/ 727333 w 4931582"/>
              <a:gd name="connsiteY8" fmla="*/ 1034973 h 4135040"/>
              <a:gd name="connsiteX9" fmla="*/ 2102481 w 4931582"/>
              <a:gd name="connsiteY9" fmla="*/ 43895 h 4135040"/>
              <a:gd name="connsiteX10" fmla="*/ 2552210 w 4931582"/>
              <a:gd name="connsiteY10" fmla="*/ 121 h 413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31582" h="4135040">
                <a:moveTo>
                  <a:pt x="2552210" y="121"/>
                </a:moveTo>
                <a:cubicBezTo>
                  <a:pt x="3195748" y="6760"/>
                  <a:pt x="3804442" y="287311"/>
                  <a:pt x="4267212" y="466681"/>
                </a:cubicBezTo>
                <a:cubicBezTo>
                  <a:pt x="4468996" y="544715"/>
                  <a:pt x="4670782" y="622865"/>
                  <a:pt x="4871902" y="702362"/>
                </a:cubicBezTo>
                <a:lnTo>
                  <a:pt x="4931582" y="726580"/>
                </a:lnTo>
                <a:lnTo>
                  <a:pt x="4931582" y="4135040"/>
                </a:lnTo>
                <a:lnTo>
                  <a:pt x="173982" y="4135040"/>
                </a:lnTo>
                <a:lnTo>
                  <a:pt x="155445" y="4095529"/>
                </a:lnTo>
                <a:cubicBezTo>
                  <a:pt x="134157" y="4045291"/>
                  <a:pt x="114485" y="3993575"/>
                  <a:pt x="96519" y="3940386"/>
                </a:cubicBezTo>
                <a:cubicBezTo>
                  <a:pt x="-149797" y="3212027"/>
                  <a:pt x="80616" y="1935543"/>
                  <a:pt x="727333" y="1034973"/>
                </a:cubicBezTo>
                <a:cubicBezTo>
                  <a:pt x="1162734" y="428187"/>
                  <a:pt x="1634777" y="143879"/>
                  <a:pt x="2102481" y="43895"/>
                </a:cubicBezTo>
                <a:cubicBezTo>
                  <a:pt x="2253336" y="11643"/>
                  <a:pt x="2403701" y="-1412"/>
                  <a:pt x="2552210" y="1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90F795-C761-ED08-A7A7-4037AC41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1532083"/>
            <a:ext cx="4572000" cy="1524000"/>
          </a:xfrm>
        </p:spPr>
        <p:txBody>
          <a:bodyPr anchor="t">
            <a:normAutofit/>
          </a:bodyPr>
          <a:lstStyle/>
          <a:p>
            <a:r>
              <a:rPr lang="pt-BR" sz="3200"/>
              <a:t>Pré limpeza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01F3E15-6E5F-2811-2B70-416EC817B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95" y="4257426"/>
            <a:ext cx="3695584" cy="215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E67342-EB6C-7D65-A8B7-A0BBFFBA2CD5}"/>
              </a:ext>
            </a:extLst>
          </p:cNvPr>
          <p:cNvSpPr txBox="1"/>
          <p:nvPr/>
        </p:nvSpPr>
        <p:spPr>
          <a:xfrm>
            <a:off x="1175964" y="839704"/>
            <a:ext cx="485902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Armazenamento à granel: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Pode ser feito em tulhas ou Silos;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Mais adequada para grandes quantidades;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Preocupação com temperatura.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03DD6F-0681-6C26-92D6-DE56B4E73467}"/>
              </a:ext>
            </a:extLst>
          </p:cNvPr>
          <p:cNvSpPr txBox="1"/>
          <p:nvPr/>
        </p:nvSpPr>
        <p:spPr>
          <a:xfrm>
            <a:off x="1190508" y="3429000"/>
            <a:ext cx="555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Armazenamento em sacarias: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Grãos secos;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Boa ventilação;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Pilhas: 4,5 – 5,5m de altura;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19m de comprimento;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Afastados de parede;</a:t>
            </a:r>
          </a:p>
        </p:txBody>
      </p:sp>
      <p:pic>
        <p:nvPicPr>
          <p:cNvPr id="16" name="Imagem 13">
            <a:extLst>
              <a:ext uri="{FF2B5EF4-FFF2-40B4-BE49-F238E27FC236}">
                <a16:creationId xmlns:a16="http://schemas.microsoft.com/office/drawing/2014/main" id="{FCA1508C-BCC4-6FF1-4124-26F10010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96" y="839704"/>
            <a:ext cx="3333281" cy="2133300"/>
          </a:xfrm>
          <a:prstGeom prst="rect">
            <a:avLst/>
          </a:prstGeom>
        </p:spPr>
      </p:pic>
      <p:pic>
        <p:nvPicPr>
          <p:cNvPr id="18" name="Imagem 9">
            <a:extLst>
              <a:ext uri="{FF2B5EF4-FFF2-40B4-BE49-F238E27FC236}">
                <a16:creationId xmlns:a16="http://schemas.microsoft.com/office/drawing/2014/main" id="{D23DC84E-C5B6-ADE9-4464-4A439C03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098" y="4086502"/>
            <a:ext cx="2211394" cy="27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3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E7762-7204-39B4-A543-549EE46C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59591-7739-02BB-D4D0-31B01B868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155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3C80D98-9B2E-BBEC-34BC-E1B89AA4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75" y="612337"/>
            <a:ext cx="4046483" cy="1524000"/>
          </a:xfrm>
        </p:spPr>
        <p:txBody>
          <a:bodyPr>
            <a:normAutofit/>
          </a:bodyPr>
          <a:lstStyle/>
          <a:p>
            <a:r>
              <a:rPr lang="pt-BR" sz="4000" dirty="0"/>
              <a:t>Beneficiamento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7E5D07-FC15-15E7-CBBB-E06DC6E7887F}"/>
              </a:ext>
            </a:extLst>
          </p:cNvPr>
          <p:cNvSpPr txBox="1"/>
          <p:nvPr/>
        </p:nvSpPr>
        <p:spPr>
          <a:xfrm>
            <a:off x="1056290" y="2136337"/>
            <a:ext cx="39329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Descascador;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Separador de marinheiro;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Brunidor;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Resfriador;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Selecionadoras.</a:t>
            </a:r>
          </a:p>
        </p:txBody>
      </p:sp>
    </p:spTree>
    <p:extLst>
      <p:ext uri="{BB962C8B-B14F-4D97-AF65-F5344CB8AC3E}">
        <p14:creationId xmlns:p14="http://schemas.microsoft.com/office/powerpoint/2010/main" val="785721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C75CD783-E708-4711-B23C-5B7B72A3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578824" cy="6028256"/>
          </a:xfrm>
          <a:custGeom>
            <a:avLst/>
            <a:gdLst>
              <a:gd name="connsiteX0" fmla="*/ 0 w 5578824"/>
              <a:gd name="connsiteY0" fmla="*/ 0 h 6028256"/>
              <a:gd name="connsiteX1" fmla="*/ 3897606 w 5578824"/>
              <a:gd name="connsiteY1" fmla="*/ 0 h 6028256"/>
              <a:gd name="connsiteX2" fmla="*/ 4274232 w 5578824"/>
              <a:gd name="connsiteY2" fmla="*/ 360545 h 6028256"/>
              <a:gd name="connsiteX3" fmla="*/ 4673934 w 5578824"/>
              <a:gd name="connsiteY3" fmla="*/ 738354 h 6028256"/>
              <a:gd name="connsiteX4" fmla="*/ 5421862 w 5578824"/>
              <a:gd name="connsiteY4" fmla="*/ 1773839 h 6028256"/>
              <a:gd name="connsiteX5" fmla="*/ 5469199 w 5578824"/>
              <a:gd name="connsiteY5" fmla="*/ 3329255 h 6028256"/>
              <a:gd name="connsiteX6" fmla="*/ 4741546 w 5578824"/>
              <a:gd name="connsiteY6" fmla="*/ 4877588 h 6028256"/>
              <a:gd name="connsiteX7" fmla="*/ 1325600 w 5578824"/>
              <a:gd name="connsiteY7" fmla="*/ 5980388 h 6028256"/>
              <a:gd name="connsiteX8" fmla="*/ 137593 w 5578824"/>
              <a:gd name="connsiteY8" fmla="*/ 5804042 h 6028256"/>
              <a:gd name="connsiteX9" fmla="*/ 0 w 5578824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9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14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6" name="Imagem 5" descr="Pilha de frutas&#10;&#10;Descrição gerada automaticamente com confiança baixa">
            <a:extLst>
              <a:ext uri="{FF2B5EF4-FFF2-40B4-BE49-F238E27FC236}">
                <a16:creationId xmlns:a16="http://schemas.microsoft.com/office/drawing/2014/main" id="{C7AA5540-418C-4EB2-6987-247DE0D6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51" y="1822574"/>
            <a:ext cx="3155496" cy="229720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1842B28-4BB7-796E-6D2C-D1C8796E86DC}"/>
              </a:ext>
            </a:extLst>
          </p:cNvPr>
          <p:cNvSpPr txBox="1"/>
          <p:nvPr/>
        </p:nvSpPr>
        <p:spPr>
          <a:xfrm>
            <a:off x="110359" y="6488668"/>
            <a:ext cx="1370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t-BR" sz="1200"/>
              <a:t>Fonte: Argosfoto</a:t>
            </a:r>
          </a:p>
        </p:txBody>
      </p:sp>
      <p:graphicFrame>
        <p:nvGraphicFramePr>
          <p:cNvPr id="23" name="CaixaDeTexto 1">
            <a:extLst>
              <a:ext uri="{FF2B5EF4-FFF2-40B4-BE49-F238E27FC236}">
                <a16:creationId xmlns:a16="http://schemas.microsoft.com/office/drawing/2014/main" id="{602E9220-406C-7037-1B29-29F5EC826709}"/>
              </a:ext>
            </a:extLst>
          </p:cNvPr>
          <p:cNvGraphicFramePr/>
          <p:nvPr/>
        </p:nvGraphicFramePr>
        <p:xfrm>
          <a:off x="6096000" y="2286000"/>
          <a:ext cx="5334000" cy="3810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6702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22ED30-390C-D99B-8581-6FB44E4B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6C4A90-4E2E-CBAB-BE6C-3AE3C2F4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Setor da economia que envolve as atividades agrícolas e pecuaristas;</a:t>
            </a:r>
          </a:p>
          <a:p>
            <a:r>
              <a:rPr lang="pt-BR" dirty="0"/>
              <a:t>Envolve uma cadeia de produção alimentar que interliga vários setores, como: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4E3E0C4-3659-B465-BCD4-65C69CCD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485" y="3686175"/>
            <a:ext cx="2173803" cy="22145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1971EA-9EA1-E214-65A4-53DDFACB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63" y="3800389"/>
            <a:ext cx="1881476" cy="19861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3CF73C-63F3-5D5C-B4FB-BCFA69CA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861" y="3800389"/>
            <a:ext cx="2173803" cy="21738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331B9A-34BD-2FC3-ADF4-2C921464C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675" y="3800389"/>
            <a:ext cx="2059258" cy="21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45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E LIMPEZA E LIMPEZA | EQUIPAMENTOS PARA ARROZ | Produtos | Zaccaria -  Máquinas para beneficiamento de Arroz, Milho e Outros Cereais">
            <a:extLst>
              <a:ext uri="{FF2B5EF4-FFF2-40B4-BE49-F238E27FC236}">
                <a16:creationId xmlns:a16="http://schemas.microsoft.com/office/drawing/2014/main" id="{03BD38C8-C5DF-C5A8-69C5-74AF222CC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5" r="35049" b="-2"/>
          <a:stretch/>
        </p:blipFill>
        <p:spPr bwMode="auto">
          <a:xfrm>
            <a:off x="2" y="10"/>
            <a:ext cx="2104481" cy="6857991"/>
          </a:xfrm>
          <a:custGeom>
            <a:avLst/>
            <a:gdLst/>
            <a:ahLst/>
            <a:cxnLst/>
            <a:rect l="l" t="t" r="r" b="b"/>
            <a:pathLst>
              <a:path w="2104481" h="6858001">
                <a:moveTo>
                  <a:pt x="0" y="0"/>
                </a:moveTo>
                <a:lnTo>
                  <a:pt x="631371" y="0"/>
                </a:lnTo>
                <a:lnTo>
                  <a:pt x="631371" y="1"/>
                </a:lnTo>
                <a:lnTo>
                  <a:pt x="1598581" y="1"/>
                </a:lnTo>
                <a:lnTo>
                  <a:pt x="1619235" y="52985"/>
                </a:lnTo>
                <a:cubicBezTo>
                  <a:pt x="1719191" y="327523"/>
                  <a:pt x="1785841" y="600965"/>
                  <a:pt x="1828671" y="803891"/>
                </a:cubicBezTo>
                <a:cubicBezTo>
                  <a:pt x="1975926" y="1501514"/>
                  <a:pt x="2082236" y="2211392"/>
                  <a:pt x="2096129" y="2925121"/>
                </a:cubicBezTo>
                <a:cubicBezTo>
                  <a:pt x="2104795" y="3349260"/>
                  <a:pt x="2114079" y="3729535"/>
                  <a:pt x="2082790" y="4099808"/>
                </a:cubicBezTo>
                <a:cubicBezTo>
                  <a:pt x="2044815" y="4550167"/>
                  <a:pt x="1946656" y="4985759"/>
                  <a:pt x="1713648" y="5467759"/>
                </a:cubicBezTo>
                <a:cubicBezTo>
                  <a:pt x="1466438" y="5978960"/>
                  <a:pt x="1134085" y="6441253"/>
                  <a:pt x="742641" y="6851640"/>
                </a:cubicBezTo>
                <a:lnTo>
                  <a:pt x="736233" y="6858001"/>
                </a:lnTo>
                <a:lnTo>
                  <a:pt x="520179" y="6858001"/>
                </a:lnTo>
                <a:lnTo>
                  <a:pt x="52017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5507C61F-55C2-482E-B916-A0C3A3A02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31194">
            <a:off x="354366" y="102924"/>
            <a:ext cx="1872343" cy="673981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DB67D3-46B2-3BE9-1C7C-9F86A6D4E482}"/>
              </a:ext>
            </a:extLst>
          </p:cNvPr>
          <p:cNvSpPr txBox="1"/>
          <p:nvPr/>
        </p:nvSpPr>
        <p:spPr>
          <a:xfrm>
            <a:off x="3138329" y="1742480"/>
            <a:ext cx="38100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1">
                    <a:alpha val="70000"/>
                  </a:schemeClr>
                </a:solidFill>
              </a:rPr>
              <a:t>Limpeza secundária</a:t>
            </a:r>
          </a:p>
          <a:p>
            <a:pPr marL="28575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Retirando as impurezas que restam da pré-limpeza;</a:t>
            </a:r>
          </a:p>
          <a:p>
            <a:pPr marL="28575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Sucção e insuflação;</a:t>
            </a:r>
          </a:p>
          <a:p>
            <a:pPr marL="28575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Número maior de perneiras</a:t>
            </a:r>
          </a:p>
          <a:p>
            <a:pPr marL="285750" indent="-228600" defTabSz="914400">
              <a:lnSpc>
                <a:spcPct val="12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Melhor controle da ventilação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57FDE0-B429-BD3C-E4C4-112810FE4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3" r="3031" b="-1"/>
          <a:stretch/>
        </p:blipFill>
        <p:spPr>
          <a:xfrm>
            <a:off x="7260417" y="2722960"/>
            <a:ext cx="4931582" cy="4135040"/>
          </a:xfrm>
          <a:custGeom>
            <a:avLst/>
            <a:gdLst/>
            <a:ahLst/>
            <a:cxnLst/>
            <a:rect l="l" t="t" r="r" b="b"/>
            <a:pathLst>
              <a:path w="4931582" h="4135040">
                <a:moveTo>
                  <a:pt x="2552210" y="121"/>
                </a:moveTo>
                <a:cubicBezTo>
                  <a:pt x="3195748" y="6760"/>
                  <a:pt x="3804442" y="287311"/>
                  <a:pt x="4267212" y="466681"/>
                </a:cubicBezTo>
                <a:cubicBezTo>
                  <a:pt x="4468996" y="544715"/>
                  <a:pt x="4670782" y="622865"/>
                  <a:pt x="4871902" y="702362"/>
                </a:cubicBezTo>
                <a:lnTo>
                  <a:pt x="4931582" y="726580"/>
                </a:lnTo>
                <a:lnTo>
                  <a:pt x="4931582" y="4135040"/>
                </a:lnTo>
                <a:lnTo>
                  <a:pt x="173982" y="4135040"/>
                </a:lnTo>
                <a:lnTo>
                  <a:pt x="155445" y="4095529"/>
                </a:lnTo>
                <a:cubicBezTo>
                  <a:pt x="134157" y="4045291"/>
                  <a:pt x="114485" y="3993575"/>
                  <a:pt x="96519" y="3940386"/>
                </a:cubicBezTo>
                <a:cubicBezTo>
                  <a:pt x="-149797" y="3212027"/>
                  <a:pt x="80616" y="1935543"/>
                  <a:pt x="727333" y="1034973"/>
                </a:cubicBezTo>
                <a:cubicBezTo>
                  <a:pt x="1162734" y="428187"/>
                  <a:pt x="1634777" y="143879"/>
                  <a:pt x="2102481" y="43895"/>
                </a:cubicBezTo>
                <a:cubicBezTo>
                  <a:pt x="2253336" y="11643"/>
                  <a:pt x="2403701" y="-1412"/>
                  <a:pt x="2552210" y="1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894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80691C90-0BBE-5E45-6D2E-17A42BEC5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045" y="0"/>
            <a:ext cx="12748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7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3EAFC4FC-CD11-7B05-9423-7E896FABF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90" y="25172"/>
            <a:ext cx="5229209" cy="340382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EB9358D-9308-B74F-DA9C-42C14FC287F1}"/>
              </a:ext>
            </a:extLst>
          </p:cNvPr>
          <p:cNvSpPr txBox="1"/>
          <p:nvPr/>
        </p:nvSpPr>
        <p:spPr>
          <a:xfrm>
            <a:off x="693684" y="2752836"/>
            <a:ext cx="6402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Brunidor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Extrai do arroz o farelo (pericarpo)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Cilindro </a:t>
            </a:r>
            <a:r>
              <a:rPr lang="pt-BR" dirty="0" err="1">
                <a:solidFill>
                  <a:schemeClr val="bg1"/>
                </a:solidFill>
              </a:rPr>
              <a:t>troncônico</a:t>
            </a:r>
            <a:r>
              <a:rPr lang="pt-BR" dirty="0">
                <a:solidFill>
                  <a:schemeClr val="bg1"/>
                </a:solidFill>
              </a:rPr>
              <a:t> de ferro revestido de pedra artificial;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Polidor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195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0DEAA2ED-B816-2225-2D5C-50E9E0B9F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048" y="767639"/>
            <a:ext cx="8860449" cy="55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9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37CB2-55C6-1DAD-8648-28670B3E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Aqui coloca um vídeo sobre beneficiamento</a:t>
            </a:r>
          </a:p>
        </p:txBody>
      </p:sp>
    </p:spTree>
    <p:extLst>
      <p:ext uri="{BB962C8B-B14F-4D97-AF65-F5344CB8AC3E}">
        <p14:creationId xmlns:p14="http://schemas.microsoft.com/office/powerpoint/2010/main" val="5184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96533" y="624110"/>
            <a:ext cx="9608079" cy="1280890"/>
          </a:xfrm>
        </p:spPr>
        <p:txBody>
          <a:bodyPr>
            <a:normAutofit/>
          </a:bodyPr>
          <a:lstStyle/>
          <a:p>
            <a:r>
              <a:rPr lang="pt-BR" sz="3200">
                <a:latin typeface="Arial" panose="020B0604020202020204" pitchFamily="34" charset="0"/>
                <a:cs typeface="Arial" panose="020B0604020202020204" pitchFamily="34" charset="0"/>
              </a:rPr>
              <a:t>Beneficiadoras de Arroz no Estado de São Paulo e Vale do Paraíba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7" r="273"/>
          <a:stretch/>
        </p:blipFill>
        <p:spPr>
          <a:xfrm>
            <a:off x="2128670" y="1975555"/>
            <a:ext cx="4339864" cy="3185303"/>
          </a:xfrm>
        </p:spPr>
      </p:pic>
      <p:sp>
        <p:nvSpPr>
          <p:cNvPr id="6" name="Retângulo 5"/>
          <p:cNvSpPr/>
          <p:nvPr/>
        </p:nvSpPr>
        <p:spPr>
          <a:xfrm>
            <a:off x="1478844" y="6183828"/>
            <a:ext cx="100257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>
                <a:latin typeface="Arial" panose="020B0604020202020204" pitchFamily="34" charset="0"/>
                <a:cs typeface="Arial" panose="020B0604020202020204" pitchFamily="34" charset="0"/>
              </a:rPr>
              <a:t>https://trial.econodata.com.br/#/calculadora-mercado/?filtros=eyJhbGciOiJIUzI1NiIsInR5cCI6IkpXVCJ9.eyJ1ZiI6IlJTIiwiY2lkYWRlIjoiUlMgLSBFTERPUkFETyBETyBTVUwiLCJjbmFlcyI6W10sInNldG9yQW1pZ2F2ZWwiOiIiLCJwb3J0ZSI6IiIsImZhdHVyYW1lbnRvIjoiIiwiZnVuY2lvbmFyaW9zIjoiIiwiaWF0IjoxNjYyOTI5MjA4fQ.M1JQy-hHrX6PIT4RxVCP4uQdBjlXjYCrve8QRh8SKTI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12" y="1975555"/>
            <a:ext cx="4324954" cy="306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64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2204" y="189717"/>
            <a:ext cx="9483901" cy="874829"/>
          </a:xfrm>
        </p:spPr>
        <p:txBody>
          <a:bodyPr>
            <a:no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Segmentação por Porte, Faturamento e Quantidade de Funcionários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844" y="909675"/>
            <a:ext cx="9266790" cy="5038649"/>
          </a:xfrm>
        </p:spPr>
      </p:pic>
      <p:sp>
        <p:nvSpPr>
          <p:cNvPr id="6" name="Retângulo 5"/>
          <p:cNvSpPr/>
          <p:nvPr/>
        </p:nvSpPr>
        <p:spPr>
          <a:xfrm>
            <a:off x="1478844" y="6183828"/>
            <a:ext cx="100257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https://trial.econodata.com.br/#/calculadora-mercado/?filtros=eyJhbGciOiJIUzI1NiIsInR5cCI6IkpXVCJ9.eyJ1ZiI6IlJTIiwiY2lkYWRlIjoiUlMgLSBFTERPUkFETyBETyBTVUwiLCJjbmFlcyI6W10sInNldG9yQW1pZ2F2ZWwiOiIiLCJwb3J0ZSI6IiIsImZhdHVyYW1lbnRvIjoiIiwiZnVuY2lvbmFyaW9zIjoiIiwiaWF0IjoxNjYyOTI5MjA4fQ.M1JQy-hHrX6PIT4RxVCP4uQdBjlXjYCrve8QRh8SKTI</a:t>
            </a:r>
          </a:p>
        </p:txBody>
      </p:sp>
      <p:sp>
        <p:nvSpPr>
          <p:cNvPr id="7" name="Retângulo 6"/>
          <p:cNvSpPr/>
          <p:nvPr/>
        </p:nvSpPr>
        <p:spPr>
          <a:xfrm>
            <a:off x="3759200" y="4572000"/>
            <a:ext cx="5870222" cy="5757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78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Ruston Alimentos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12" y="2709333"/>
            <a:ext cx="9507316" cy="1919111"/>
          </a:xfrm>
        </p:spPr>
      </p:pic>
      <p:sp>
        <p:nvSpPr>
          <p:cNvPr id="6" name="Retângulo 5"/>
          <p:cNvSpPr/>
          <p:nvPr/>
        </p:nvSpPr>
        <p:spPr>
          <a:xfrm>
            <a:off x="1814393" y="6488668"/>
            <a:ext cx="2531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https://rustonalimentos.com.br/sobre-nos/</a:t>
            </a:r>
          </a:p>
        </p:txBody>
      </p:sp>
    </p:spTree>
    <p:extLst>
      <p:ext uri="{BB962C8B-B14F-4D97-AF65-F5344CB8AC3E}">
        <p14:creationId xmlns:p14="http://schemas.microsoft.com/office/powerpoint/2010/main" val="2257240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Ruston Alimentos</a:t>
            </a:r>
          </a:p>
        </p:txBody>
      </p:sp>
      <p:pic>
        <p:nvPicPr>
          <p:cNvPr id="3074" name="Picture 2" descr="Nossa Histór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11" y="1555917"/>
            <a:ext cx="4851744" cy="386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795638" y="1546578"/>
            <a:ext cx="42439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484848"/>
                </a:solidFill>
                <a:latin typeface="Nunito"/>
              </a:rPr>
              <a:t>Nossa história começa lá atrás, em 1975, quando a família Ruston entrou para o mercado de arroz com a marca Fantástico. Desde então, crescemos, evoluímos e nos consolidamos como uma das empresas de maior tecnologia e qualidade no processamento de grãos. Temos orgulho em fazer parte da mesa de milhares de famílias brasileiras através de marcas como Fantástico, Saboroso, Santo Gourmet, Peg Já, Chaminé e outras.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1814393" y="6488668"/>
            <a:ext cx="2531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https://rustonalimentos.com.br/sobre-nos/</a:t>
            </a:r>
          </a:p>
        </p:txBody>
      </p:sp>
    </p:spTree>
    <p:extLst>
      <p:ext uri="{BB962C8B-B14F-4D97-AF65-F5344CB8AC3E}">
        <p14:creationId xmlns:p14="http://schemas.microsoft.com/office/powerpoint/2010/main" val="133583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Funcionários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61" y="1185334"/>
            <a:ext cx="9644005" cy="4692650"/>
          </a:xfrm>
        </p:spPr>
      </p:pic>
      <p:sp>
        <p:nvSpPr>
          <p:cNvPr id="5" name="Retângulo 4"/>
          <p:cNvSpPr/>
          <p:nvPr/>
        </p:nvSpPr>
        <p:spPr>
          <a:xfrm>
            <a:off x="1444978" y="6182638"/>
            <a:ext cx="10059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https://trial.econodata.com.br/#/calculadora-mercado/?filtros=eyJhbGciOiJIUzI1NiIsInR5cCI6IkpXVCJ9.eyJ1ZiI6IlJTIiwiY2lkYWRlIjoiUlMgLSBFTERPUkFETyBETyBTVUwiLCJjbmFlcyI6W10sInNldG9yQW1pZ2F2ZWwiOiIiLCJwb3J0ZSI6IiIsImZhdHVyYW1lbnRvIjoiIiwiZnVuY2lvbmFyaW9zIjoiIiwiaWF0IjoxNjYyOTI5MjA4fQ.M1JQy-hHrX6PIT4RxVCP4uQdBjlXjYCrve8QRh8SKTI</a:t>
            </a:r>
          </a:p>
        </p:txBody>
      </p:sp>
    </p:spTree>
    <p:extLst>
      <p:ext uri="{BB962C8B-B14F-4D97-AF65-F5344CB8AC3E}">
        <p14:creationId xmlns:p14="http://schemas.microsoft.com/office/powerpoint/2010/main" val="143772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0AF4BBB-9755-6800-FF53-4C84B98E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Índices do Agro no Brasil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C497429-1AD2-34AC-FF3C-1D1BC345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460" y="1057986"/>
            <a:ext cx="9798309" cy="47420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725785A-67F2-8C19-FC91-FDD426B219B7}"/>
              </a:ext>
            </a:extLst>
          </p:cNvPr>
          <p:cNvSpPr txBox="1"/>
          <p:nvPr/>
        </p:nvSpPr>
        <p:spPr>
          <a:xfrm>
            <a:off x="2013557" y="6580937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Fonte: </a:t>
            </a:r>
            <a:r>
              <a:rPr lang="en-US" sz="1400" dirty="0" err="1"/>
              <a:t>Embrapa</a:t>
            </a:r>
            <a:r>
              <a:rPr lang="en-US" sz="1400" dirty="0"/>
              <a:t>/ </a:t>
            </a:r>
            <a:r>
              <a:rPr lang="en-US" sz="1400" dirty="0" err="1"/>
              <a:t>Trajetória</a:t>
            </a:r>
            <a:r>
              <a:rPr lang="en-US" sz="1400" dirty="0"/>
              <a:t> do </a:t>
            </a:r>
            <a:r>
              <a:rPr lang="en-US" sz="1400" dirty="0" err="1"/>
              <a:t>Agro</a:t>
            </a:r>
            <a:r>
              <a:rPr lang="en-US" sz="1400" dirty="0"/>
              <a:t>. 09/09/2022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751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282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Distribuição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8" y="1286933"/>
            <a:ext cx="11675502" cy="4594578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233" y="2598521"/>
            <a:ext cx="1873069" cy="265081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873" y="2598521"/>
            <a:ext cx="1951837" cy="273518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942" y="2598521"/>
            <a:ext cx="1949408" cy="2700675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444978" y="6182638"/>
            <a:ext cx="100596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https://trial.econodata.com.br/#/calculadora-mercado/?filtros=eyJhbGciOiJIUzI1NiIsInR5cCI6IkpXVCJ9.eyJ1ZiI6IlJTIiwiY2lkYWRlIjoiUlMgLSBFTERPUkFETyBETyBTVUwiLCJjbmFlcyI6W10sInNldG9yQW1pZ2F2ZWwiOiIiLCJwb3J0ZSI6IiIsImZhdHVyYW1lbnRvIjoiIiwiZnVuY2lvbmFyaW9zIjoiIiwiaWF0IjoxNjYyOTI5MjA4fQ.M1JQy-hHrX6PIT4RxVCP4uQdBjlXjYCrve8QRh8SKTI</a:t>
            </a:r>
          </a:p>
        </p:txBody>
      </p:sp>
    </p:spTree>
    <p:extLst>
      <p:ext uri="{BB962C8B-B14F-4D97-AF65-F5344CB8AC3E}">
        <p14:creationId xmlns:p14="http://schemas.microsoft.com/office/powerpoint/2010/main" val="375550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Video Institucional 2021</a:t>
            </a:r>
          </a:p>
        </p:txBody>
      </p:sp>
      <p:pic>
        <p:nvPicPr>
          <p:cNvPr id="4" name="5EH8PXBcVOU"/>
          <p:cNvPicPr>
            <a:picLocks noGrp="1" noRot="1" noChangeAspect="1"/>
          </p:cNvPicPr>
          <p:nvPr>
            <p:ph idx="1"/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3810000" y="2903538"/>
            <a:ext cx="4572000" cy="258286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97204" y="6314911"/>
            <a:ext cx="30748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https://www.youtube.com/watch?v=5EH8PXBcVOU</a:t>
            </a:r>
          </a:p>
        </p:txBody>
      </p:sp>
    </p:spTree>
    <p:extLst>
      <p:ext uri="{BB962C8B-B14F-4D97-AF65-F5344CB8AC3E}">
        <p14:creationId xmlns:p14="http://schemas.microsoft.com/office/powerpoint/2010/main" val="1296423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C8B8E91-EBB0-0301-F720-6E984085462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557213"/>
            <a:ext cx="10515600" cy="4871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https://blog.aegro.com.br/plantio-de-arroz/</a:t>
            </a:r>
            <a:endParaRPr lang="pt-BR" dirty="0"/>
          </a:p>
          <a:p>
            <a:r>
              <a:rPr lang="pt-BR" dirty="0">
                <a:hlinkClick r:id="rId3"/>
              </a:rPr>
              <a:t>https://www.embrapa.br/agencia-de-</a:t>
            </a:r>
            <a:r>
              <a:rPr lang="pt-BR" dirty="0" err="1">
                <a:hlinkClick r:id="rId3"/>
              </a:rPr>
              <a:t>informacao</a:t>
            </a:r>
            <a:r>
              <a:rPr lang="pt-BR" dirty="0">
                <a:hlinkClick r:id="rId3"/>
              </a:rPr>
              <a:t>-</a:t>
            </a:r>
            <a:r>
              <a:rPr lang="pt-BR" dirty="0" err="1">
                <a:hlinkClick r:id="rId3"/>
              </a:rPr>
              <a:t>tecnologica</a:t>
            </a:r>
            <a:r>
              <a:rPr lang="pt-BR" dirty="0">
                <a:hlinkClick r:id="rId3"/>
              </a:rPr>
              <a:t>/cultivos/arroz/</a:t>
            </a:r>
            <a:r>
              <a:rPr lang="pt-BR" dirty="0" err="1">
                <a:hlinkClick r:id="rId3"/>
              </a:rPr>
              <a:t>producao</a:t>
            </a:r>
            <a:r>
              <a:rPr lang="pt-BR" dirty="0">
                <a:hlinkClick r:id="rId3"/>
              </a:rPr>
              <a:t>/sistema-de-cultivo/arroz-de-terras-altas/colheita#:~:</a:t>
            </a:r>
            <a:r>
              <a:rPr lang="pt-BR" dirty="0" err="1">
                <a:hlinkClick r:id="rId3"/>
              </a:rPr>
              <a:t>text</a:t>
            </a:r>
            <a:r>
              <a:rPr lang="pt-BR" dirty="0">
                <a:hlinkClick r:id="rId3"/>
              </a:rPr>
              <a:t>=A%20colheita%20do%20arroz%20%C3%A9,os%20investimentos%20dedicados%20%C3%A0%20cultura</a:t>
            </a:r>
            <a:r>
              <a:rPr lang="pt-BR" dirty="0"/>
              <a:t>.</a:t>
            </a:r>
          </a:p>
          <a:p>
            <a:r>
              <a:rPr lang="pt-BR" dirty="0">
                <a:hlinkClick r:id="rId4"/>
              </a:rPr>
              <a:t>https://agropos.com.br/</a:t>
            </a:r>
            <a:r>
              <a:rPr lang="pt-BR" dirty="0" err="1">
                <a:hlinkClick r:id="rId4"/>
              </a:rPr>
              <a:t>plantacao</a:t>
            </a:r>
            <a:r>
              <a:rPr lang="pt-BR" dirty="0">
                <a:hlinkClick r:id="rId4"/>
              </a:rPr>
              <a:t>-de-arroz/#:~:text=Atualmente%20o%20plantio%20de%20arroz,s%C3%A3o%20de%20arroz%20de%20sequeiro</a:t>
            </a:r>
            <a:r>
              <a:rPr lang="pt-BR" dirty="0"/>
              <a:t>.</a:t>
            </a:r>
          </a:p>
          <a:p>
            <a:r>
              <a:rPr lang="pt-BR" dirty="0">
                <a:hlinkClick r:id="rId5"/>
              </a:rPr>
              <a:t>https://brasilescola.uol.com.br/geografia/agronegocio.htm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6216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8D136-65C9-14F2-FAFE-1B22788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F83FC1-EA09-9E75-380E-651DEECD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70000" lnSpcReduction="20000"/>
          </a:bodyPr>
          <a:lstStyle/>
          <a:p>
            <a:r>
              <a:rPr lang="pt-BR" dirty="0">
                <a:hlinkClick r:id="rId2"/>
              </a:rPr>
              <a:t>https://www.savarejo.com.br/detalhe/reportagens/fornecedor-de-bananas-conquistou-premio-com-iniciativa-que-favorece-o-varejo</a:t>
            </a:r>
            <a:endParaRPr lang="pt-BR" dirty="0"/>
          </a:p>
          <a:p>
            <a:r>
              <a:rPr lang="pt-BR" dirty="0">
                <a:hlinkClick r:id="rId3"/>
              </a:rPr>
              <a:t>https://www.frutasfava.com/como-a-banana-e-produzida/#:~:text=Os%20cachos%20das%20bananeiras%20s%C3%A3o,a%20qualidade%20do%20produto%20final</a:t>
            </a:r>
            <a:r>
              <a:rPr lang="pt-BR" dirty="0"/>
              <a:t>.</a:t>
            </a:r>
          </a:p>
          <a:p>
            <a:r>
              <a:rPr lang="pt-BR" dirty="0">
                <a:hlinkClick r:id="rId4"/>
              </a:rPr>
              <a:t>https://www.cafequemarca.com.br/transporte-do-cafe-brasileiro/</a:t>
            </a:r>
            <a:endParaRPr lang="pt-BR" dirty="0"/>
          </a:p>
          <a:p>
            <a:r>
              <a:rPr lang="pt-BR" dirty="0">
                <a:hlinkClick r:id="rId5"/>
              </a:rPr>
              <a:t>https://blog.chbagro.com.br/</a:t>
            </a:r>
            <a:r>
              <a:rPr lang="pt-BR" dirty="0" err="1">
                <a:hlinkClick r:id="rId5"/>
              </a:rPr>
              <a:t>conheca</a:t>
            </a:r>
            <a:r>
              <a:rPr lang="pt-BR" dirty="0">
                <a:hlinkClick r:id="rId5"/>
              </a:rPr>
              <a:t>-</a:t>
            </a:r>
            <a:r>
              <a:rPr lang="pt-BR" dirty="0" err="1">
                <a:hlinkClick r:id="rId5"/>
              </a:rPr>
              <a:t>estrategias</a:t>
            </a:r>
            <a:r>
              <a:rPr lang="pt-BR" dirty="0">
                <a:hlinkClick r:id="rId5"/>
              </a:rPr>
              <a:t>-para-melhor-armazenamento-e-venda-do-</a:t>
            </a:r>
            <a:r>
              <a:rPr lang="pt-BR" dirty="0" err="1">
                <a:hlinkClick r:id="rId5"/>
              </a:rPr>
              <a:t>cafe</a:t>
            </a:r>
            <a:r>
              <a:rPr lang="pt-BR" dirty="0">
                <a:hlinkClick r:id="rId5"/>
              </a:rPr>
              <a:t>#:~:text=Os%20locais%20devem%2C%20preferencialmente%2C%20apresentar,de%2011%20a%2012%25%20b.u</a:t>
            </a:r>
            <a:r>
              <a:rPr lang="pt-BR" dirty="0"/>
              <a:t>.</a:t>
            </a:r>
          </a:p>
          <a:p>
            <a:r>
              <a:rPr lang="pt-BR" dirty="0">
                <a:hlinkClick r:id="rId6"/>
              </a:rPr>
              <a:t>https://ruralpecuaria.com.br/tecnologia-e-manejo/cafe/orientacoes-para-um-bom-plantio-de-cafe.html</a:t>
            </a:r>
            <a:endParaRPr lang="pt-BR" dirty="0"/>
          </a:p>
          <a:p>
            <a:r>
              <a:rPr lang="pt-BR" dirty="0">
                <a:hlinkClick r:id="rId7"/>
              </a:rPr>
              <a:t>https://blog.chbagro.com.br/plantacao-de-cafe-tudo-o-que-voce-precisa-saber-sobre-seu-cafezal</a:t>
            </a:r>
            <a:endParaRPr lang="pt-BR" dirty="0"/>
          </a:p>
          <a:p>
            <a:r>
              <a:rPr lang="pt-BR" dirty="0">
                <a:hlinkClick r:id="rId8"/>
              </a:rPr>
              <a:t>https://agropos.com.br/plantio-de-cafe/</a:t>
            </a:r>
            <a:endParaRPr lang="pt-BR" dirty="0"/>
          </a:p>
          <a:p>
            <a:r>
              <a:rPr lang="pt-BR" dirty="0">
                <a:hlinkClick r:id="rId9"/>
              </a:rPr>
              <a:t>https://www.tmffertilizantes.com.br/</a:t>
            </a:r>
            <a:r>
              <a:rPr lang="pt-BR" dirty="0" err="1">
                <a:hlinkClick r:id="rId9"/>
              </a:rPr>
              <a:t>plantacao</a:t>
            </a:r>
            <a:r>
              <a:rPr lang="pt-BR" dirty="0">
                <a:hlinkClick r:id="rId9"/>
              </a:rPr>
              <a:t>-de-</a:t>
            </a:r>
            <a:r>
              <a:rPr lang="pt-BR" dirty="0" err="1">
                <a:hlinkClick r:id="rId9"/>
              </a:rPr>
              <a:t>cafe</a:t>
            </a:r>
            <a:r>
              <a:rPr lang="pt-BR" dirty="0">
                <a:hlinkClick r:id="rId9"/>
              </a:rPr>
              <a:t>-o-cultivo-ideal/#:~:text=A%20planta%C3%A7%C3%A3o%20de%20caf%C3%A9%20deve,em%20temperaturas%20acima%20de%2030%C2%BAC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44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6DE8D-E37E-922B-9B81-A5689A43F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6476"/>
          </a:xfrm>
        </p:spPr>
        <p:txBody>
          <a:bodyPr/>
          <a:lstStyle/>
          <a:p>
            <a:r>
              <a:rPr lang="pt-BR" dirty="0"/>
              <a:t>RMVALE</a:t>
            </a:r>
          </a:p>
        </p:txBody>
      </p: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9ECC3F2E-D70E-3354-2E7F-5CEBDA7C72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371601"/>
          <a:ext cx="10515600" cy="2914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1B5E2E79-35B0-D59A-5E23-543D06B1E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6923" l="10000" r="90000">
                        <a14:foregroundMark x1="57889" y1="88077" x2="57889" y2="88077"/>
                        <a14:foregroundMark x1="57444" y1="90385" x2="47333" y2="92115"/>
                        <a14:foregroundMark x1="55444" y1="97115" x2="55444" y2="97115"/>
                        <a14:foregroundMark x1="54556" y1="11731" x2="54556" y2="11731"/>
                        <a14:foregroundMark x1="43444" y1="10000" x2="43444" y2="10000"/>
                        <a14:foregroundMark x1="42111" y1="5000" x2="42111" y2="5000"/>
                        <a14:foregroundMark x1="53111" y1="18269" x2="53111" y2="18269"/>
                        <a14:foregroundMark x1="54000" y1="15000" x2="54000" y2="15000"/>
                        <a14:foregroundMark x1="54000" y1="13269" x2="54000" y2="13269"/>
                        <a14:foregroundMark x1="55444" y1="18269" x2="51222" y2="18269"/>
                        <a14:foregroundMark x1="53556" y1="12500" x2="53556" y2="12500"/>
                        <a14:foregroundMark x1="54000" y1="15000" x2="54000" y2="15000"/>
                        <a14:foregroundMark x1="53111" y1="15000" x2="53111" y2="15000"/>
                        <a14:foregroundMark x1="53111" y1="18269" x2="53111" y2="18269"/>
                        <a14:foregroundMark x1="54000" y1="10769" x2="54000" y2="10769"/>
                        <a14:foregroundMark x1="55444" y1="14231" x2="55444" y2="14231"/>
                        <a14:foregroundMark x1="55000" y1="11731" x2="55000" y2="11731"/>
                        <a14:foregroundMark x1="56444" y1="9231" x2="56444" y2="9231"/>
                        <a14:foregroundMark x1="53111" y1="15000" x2="51222" y2="22500"/>
                        <a14:foregroundMark x1="51222" y1="26538" x2="51222" y2="26538"/>
                        <a14:foregroundMark x1="54556" y1="13269" x2="54556" y2="13269"/>
                        <a14:foregroundMark x1="60222" y1="10769" x2="60222" y2="10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0963" y="3970279"/>
            <a:ext cx="3288871" cy="1900237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23AA365-E660-F566-08B7-7635A8B9494F}"/>
              </a:ext>
            </a:extLst>
          </p:cNvPr>
          <p:cNvCxnSpPr/>
          <p:nvPr/>
        </p:nvCxnSpPr>
        <p:spPr>
          <a:xfrm>
            <a:off x="4186237" y="4976704"/>
            <a:ext cx="1071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54DC16-0073-1AC2-858F-26A6780341BF}"/>
              </a:ext>
            </a:extLst>
          </p:cNvPr>
          <p:cNvSpPr txBox="1"/>
          <p:nvPr/>
        </p:nvSpPr>
        <p:spPr>
          <a:xfrm>
            <a:off x="5496380" y="4646394"/>
            <a:ext cx="119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R$ 214,98 milhões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B92143-4005-F4E5-0A97-3A8AA5A262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70667" y1="34231" x2="64444" y2="62115"/>
                        <a14:foregroundMark x1="72889" y1="56923" x2="72889" y2="56923"/>
                        <a14:foregroundMark x1="48444" y1="29038" x2="48444" y2="29038"/>
                        <a14:foregroundMark x1="41556" y1="30385" x2="41556" y2="30385"/>
                        <a14:foregroundMark x1="50778" y1="27692" x2="66000" y2="31731"/>
                        <a14:foregroundMark x1="70667" y1="46154" x2="70667" y2="46154"/>
                        <a14:foregroundMark x1="70667" y1="46154" x2="70667" y2="46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7951" y="1282185"/>
            <a:ext cx="2060697" cy="1190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EF358B-74D6-8C1C-6C57-C7C0CD7A3B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9862" y="3486048"/>
            <a:ext cx="1824326" cy="19258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C98AB7-DA7C-89FF-8D6B-7E86BEAB4B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9654045">
            <a:off x="10015524" y="895439"/>
            <a:ext cx="1268295" cy="12682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854A326-AD8F-3671-8270-98F9A6887C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4869" y="3050889"/>
            <a:ext cx="1838780" cy="183878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69E3BE-DA0F-0E33-EB3F-04438B4CB9F2}"/>
              </a:ext>
            </a:extLst>
          </p:cNvPr>
          <p:cNvSpPr txBox="1"/>
          <p:nvPr/>
        </p:nvSpPr>
        <p:spPr>
          <a:xfrm>
            <a:off x="49058" y="6488668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IEA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396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3DE736-889C-6B0D-0680-4D17BED2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401" y="492665"/>
            <a:ext cx="8035224" cy="51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5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: Shape 17">
            <a:extLst>
              <a:ext uri="{FF2B5EF4-FFF2-40B4-BE49-F238E27FC236}">
                <a16:creationId xmlns:a16="http://schemas.microsoft.com/office/drawing/2014/main" id="{BFC5A2D8-56E8-47FB-975D-D777AFEA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64728" y="3"/>
            <a:ext cx="6927272" cy="5330949"/>
          </a:xfrm>
          <a:custGeom>
            <a:avLst/>
            <a:gdLst>
              <a:gd name="connsiteX0" fmla="*/ 0 w 6927272"/>
              <a:gd name="connsiteY0" fmla="*/ 0 h 5330949"/>
              <a:gd name="connsiteX1" fmla="*/ 6927272 w 6927272"/>
              <a:gd name="connsiteY1" fmla="*/ 0 h 5330949"/>
              <a:gd name="connsiteX2" fmla="*/ 6927272 w 6927272"/>
              <a:gd name="connsiteY2" fmla="*/ 3912793 h 5330949"/>
              <a:gd name="connsiteX3" fmla="*/ 6884989 w 6927272"/>
              <a:gd name="connsiteY3" fmla="*/ 4002742 h 5330949"/>
              <a:gd name="connsiteX4" fmla="*/ 6592028 w 6927272"/>
              <a:gd name="connsiteY4" fmla="*/ 4494163 h 5330949"/>
              <a:gd name="connsiteX5" fmla="*/ 3742808 w 6927272"/>
              <a:gd name="connsiteY5" fmla="*/ 5122218 h 5330949"/>
              <a:gd name="connsiteX6" fmla="*/ 326623 w 6927272"/>
              <a:gd name="connsiteY6" fmla="*/ 2148182 h 5330949"/>
              <a:gd name="connsiteX7" fmla="*/ 13721 w 6927272"/>
              <a:gd name="connsiteY7" fmla="*/ 201231 h 5330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19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79420A-E241-7EB6-C403-E101C5087CA9}"/>
              </a:ext>
            </a:extLst>
          </p:cNvPr>
          <p:cNvSpPr txBox="1"/>
          <p:nvPr/>
        </p:nvSpPr>
        <p:spPr>
          <a:xfrm>
            <a:off x="535974" y="4373169"/>
            <a:ext cx="4572000" cy="2286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Fonte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ComexStat</a:t>
            </a:r>
            <a:r>
              <a:rPr lang="en-US" sz="1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2022</a:t>
            </a:r>
            <a:r>
              <a:rPr lang="en-US" sz="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7FFB25A-CC13-71F1-931B-4A23EAACCA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095269"/>
              </p:ext>
            </p:extLst>
          </p:nvPr>
        </p:nvGraphicFramePr>
        <p:xfrm>
          <a:off x="154974" y="1129388"/>
          <a:ext cx="5334000" cy="5330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1B47FF7-C4A9-D9C1-9C91-4B092B855F45}"/>
              </a:ext>
            </a:extLst>
          </p:cNvPr>
          <p:cNvSpPr txBox="1"/>
          <p:nvPr/>
        </p:nvSpPr>
        <p:spPr>
          <a:xfrm>
            <a:off x="7305397" y="1639033"/>
            <a:ext cx="4731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Municípios que mais realizaram importação dentro do período</a:t>
            </a:r>
          </a:p>
          <a:p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de janeiro até julho de 2022. </a:t>
            </a:r>
          </a:p>
        </p:txBody>
      </p:sp>
    </p:spTree>
    <p:extLst>
      <p:ext uri="{BB962C8B-B14F-4D97-AF65-F5344CB8AC3E}">
        <p14:creationId xmlns:p14="http://schemas.microsoft.com/office/powerpoint/2010/main" val="16658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pós plantio de arroz irrigado quase desaparecer, expectativa é de safra  recorde em Orós - Região - Diário do Nordeste">
            <a:extLst>
              <a:ext uri="{FF2B5EF4-FFF2-40B4-BE49-F238E27FC236}">
                <a16:creationId xmlns:a16="http://schemas.microsoft.com/office/drawing/2014/main" id="{7409FB93-643B-91B3-5538-68A9BFE26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" r="32135" b="1"/>
          <a:stretch/>
        </p:blipFill>
        <p:spPr bwMode="auto"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AAFBDF-4441-75BD-FBEF-B3055F5A6607}"/>
              </a:ext>
            </a:extLst>
          </p:cNvPr>
          <p:cNvSpPr txBox="1"/>
          <p:nvPr/>
        </p:nvSpPr>
        <p:spPr>
          <a:xfrm>
            <a:off x="762000" y="1413804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Vale do Paraíba é a principal região produtora de arroz do Estado de São Paulo, e também se mostrou favorável ao plantio de tipos especiais (dentre eles o arroz preto, arroz para a culinária japonesa, aromático e arbóreo). A região tem condições climáticas adequadas para a produção, fazendo com que a qualidade de grãos seja equivalente aos produzidos nas principais regiões da Itália</a:t>
            </a:r>
          </a:p>
        </p:txBody>
      </p:sp>
    </p:spTree>
    <p:extLst>
      <p:ext uri="{BB962C8B-B14F-4D97-AF65-F5344CB8AC3E}">
        <p14:creationId xmlns:p14="http://schemas.microsoft.com/office/powerpoint/2010/main" val="379381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0DA98-9CAB-B6EE-46BB-A94A645B9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1" b="35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B75825-5020-C1D4-0314-2200A54DA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427" y="1454111"/>
            <a:ext cx="8009146" cy="22128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Arroz</a:t>
            </a:r>
          </a:p>
        </p:txBody>
      </p:sp>
    </p:spTree>
    <p:extLst>
      <p:ext uri="{BB962C8B-B14F-4D97-AF65-F5344CB8AC3E}">
        <p14:creationId xmlns:p14="http://schemas.microsoft.com/office/powerpoint/2010/main" val="361289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3EC38-8FD3-98B9-6673-60481577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Iniciativas e Apoio ao Agricultor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82077-9F07-7A67-ABB4-C1C0E9FD1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Cerca de 68% do território de São José dos Campos está na zona rural. Com objetivo de promover a integração de políticas públicas com o setor, a Prefeitura resgatou o contato e a aproximação com o agricultor por meio de programas e projetos voltados para a área.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Entre as iniciativas estão a criação da Divisão de Desenvolvimento Rural, o Conselho de Desenvolvimento Rural, o Ponto Rural em São Francisco Xavier e Alto da Ponte, o Centros de Desenvolvimento Tecnológico no Parque Tecnológico, além de projetos ambientais, como o projeto do Fundo Nacional de Meio Ambiente de restauração florestal.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410683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0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1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2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3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4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5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6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7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8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19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20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21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22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23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5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6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7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8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ppt/theme/themeOverride9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3A3621"/>
    </a:dk2>
    <a:lt2>
      <a:srgbClr val="E2E8E5"/>
    </a:lt2>
    <a:accent1>
      <a:srgbClr val="EA73A4"/>
    </a:accent1>
    <a:accent2>
      <a:srgbClr val="E55454"/>
    </a:accent2>
    <a:accent3>
      <a:srgbClr val="E59053"/>
    </a:accent3>
    <a:accent4>
      <a:srgbClr val="B6A343"/>
    </a:accent4>
    <a:accent5>
      <a:srgbClr val="95AB54"/>
    </a:accent5>
    <a:accent6>
      <a:srgbClr val="69B643"/>
    </a:accent6>
    <a:hlink>
      <a:srgbClr val="578F78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</TotalTime>
  <Words>1070</Words>
  <Application>Microsoft Office PowerPoint</Application>
  <PresentationFormat>Widescreen</PresentationFormat>
  <Paragraphs>113</Paragraphs>
  <Slides>33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3" baseType="lpstr">
      <vt:lpstr>Arial</vt:lpstr>
      <vt:lpstr>Arial Black</vt:lpstr>
      <vt:lpstr>Avenir Next LT Pro</vt:lpstr>
      <vt:lpstr>Avenir Next LT Pro Light</vt:lpstr>
      <vt:lpstr>Calibri</vt:lpstr>
      <vt:lpstr>Calibri Light</vt:lpstr>
      <vt:lpstr>Nunito</vt:lpstr>
      <vt:lpstr>Sitka Subheading</vt:lpstr>
      <vt:lpstr>PebbleVTI</vt:lpstr>
      <vt:lpstr>Tema do Office</vt:lpstr>
      <vt:lpstr>AGRONEGÓCIO</vt:lpstr>
      <vt:lpstr>O que é?</vt:lpstr>
      <vt:lpstr>Índices do Agro no Brasil</vt:lpstr>
      <vt:lpstr>RMVALE</vt:lpstr>
      <vt:lpstr>Apresentação do PowerPoint</vt:lpstr>
      <vt:lpstr>Apresentação do PowerPoint</vt:lpstr>
      <vt:lpstr>Apresentação do PowerPoint</vt:lpstr>
      <vt:lpstr>Arroz</vt:lpstr>
      <vt:lpstr>Iniciativas e Apoio ao Agricultor</vt:lpstr>
      <vt:lpstr>Apresentação do PowerPoint</vt:lpstr>
      <vt:lpstr>Pós colheita; </vt:lpstr>
      <vt:lpstr>TRANSPORTE</vt:lpstr>
      <vt:lpstr>Apresentação do PowerPoint</vt:lpstr>
      <vt:lpstr>Recepção </vt:lpstr>
      <vt:lpstr>Pré limpeza</vt:lpstr>
      <vt:lpstr>Apresentação do PowerPoint</vt:lpstr>
      <vt:lpstr>Apresentação do PowerPoint</vt:lpstr>
      <vt:lpstr>Beneficiamento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Aqui coloca um vídeo sobre beneficiamento</vt:lpstr>
      <vt:lpstr>Beneficiadoras de Arroz no Estado de São Paulo e Vale do Paraíba</vt:lpstr>
      <vt:lpstr>Segmentação por Porte, Faturamento e Quantidade de Funcionários</vt:lpstr>
      <vt:lpstr>Ruston Alimentos</vt:lpstr>
      <vt:lpstr>Ruston Alimentos</vt:lpstr>
      <vt:lpstr>Funcionários</vt:lpstr>
      <vt:lpstr>Distribuição</vt:lpstr>
      <vt:lpstr>Video Institucional 2021</vt:lpstr>
      <vt:lpstr>Apresentação do PowerPoint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Souza</dc:creator>
  <cp:lastModifiedBy>Ricardo Souza</cp:lastModifiedBy>
  <cp:revision>4</cp:revision>
  <dcterms:created xsi:type="dcterms:W3CDTF">2022-09-12T16:05:52Z</dcterms:created>
  <dcterms:modified xsi:type="dcterms:W3CDTF">2022-09-13T21:09:27Z</dcterms:modified>
</cp:coreProperties>
</file>